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  <p:sldMasterId id="2147483674" r:id="rId3"/>
  </p:sldMasterIdLst>
  <p:notesMasterIdLst>
    <p:notesMasterId r:id="rId47"/>
  </p:notesMasterIdLst>
  <p:handoutMasterIdLst>
    <p:handoutMasterId r:id="rId48"/>
  </p:handoutMasterIdLst>
  <p:sldIdLst>
    <p:sldId id="256" r:id="rId4"/>
    <p:sldId id="257" r:id="rId5"/>
    <p:sldId id="418" r:id="rId6"/>
    <p:sldId id="375" r:id="rId7"/>
    <p:sldId id="376" r:id="rId8"/>
    <p:sldId id="379" r:id="rId9"/>
    <p:sldId id="399" r:id="rId10"/>
    <p:sldId id="439" r:id="rId11"/>
    <p:sldId id="438" r:id="rId12"/>
    <p:sldId id="420" r:id="rId13"/>
    <p:sldId id="381" r:id="rId14"/>
    <p:sldId id="383" r:id="rId15"/>
    <p:sldId id="382" r:id="rId16"/>
    <p:sldId id="400" r:id="rId17"/>
    <p:sldId id="401" r:id="rId18"/>
    <p:sldId id="410" r:id="rId19"/>
    <p:sldId id="416" r:id="rId20"/>
    <p:sldId id="436" r:id="rId21"/>
    <p:sldId id="431" r:id="rId22"/>
    <p:sldId id="417" r:id="rId23"/>
    <p:sldId id="423" r:id="rId24"/>
    <p:sldId id="407" r:id="rId25"/>
    <p:sldId id="437" r:id="rId26"/>
    <p:sldId id="397" r:id="rId27"/>
    <p:sldId id="398" r:id="rId28"/>
    <p:sldId id="389" r:id="rId29"/>
    <p:sldId id="424" r:id="rId30"/>
    <p:sldId id="390" r:id="rId31"/>
    <p:sldId id="447" r:id="rId32"/>
    <p:sldId id="445" r:id="rId33"/>
    <p:sldId id="446" r:id="rId34"/>
    <p:sldId id="393" r:id="rId35"/>
    <p:sldId id="411" r:id="rId36"/>
    <p:sldId id="395" r:id="rId37"/>
    <p:sldId id="396" r:id="rId38"/>
    <p:sldId id="412" r:id="rId39"/>
    <p:sldId id="448" r:id="rId40"/>
    <p:sldId id="430" r:id="rId41"/>
    <p:sldId id="414" r:id="rId42"/>
    <p:sldId id="427" r:id="rId43"/>
    <p:sldId id="302" r:id="rId44"/>
    <p:sldId id="343" r:id="rId45"/>
    <p:sldId id="428" r:id="rId4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5pPr>
    <a:lvl6pPr marL="2286000" algn="l" defTabSz="914400" rtl="0" eaLnBrk="1" latinLnBrk="0" hangingPunct="1"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6pPr>
    <a:lvl7pPr marL="2743200" algn="l" defTabSz="914400" rtl="0" eaLnBrk="1" latinLnBrk="0" hangingPunct="1"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7pPr>
    <a:lvl8pPr marL="3200400" algn="l" defTabSz="914400" rtl="0" eaLnBrk="1" latinLnBrk="0" hangingPunct="1"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8pPr>
    <a:lvl9pPr marL="3657600" algn="l" defTabSz="914400" rtl="0" eaLnBrk="1" latinLnBrk="0" hangingPunct="1">
      <a:defRPr sz="2400" kern="1200">
        <a:solidFill>
          <a:srgbClr val="000000"/>
        </a:solidFill>
        <a:latin typeface="Arial" charset="0"/>
        <a:ea typeface="ヒラギノ角ゴ ProN W3" charset="-128"/>
        <a:cs typeface="+mn-cs"/>
        <a:sym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F40A"/>
    <a:srgbClr val="21B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79893" autoAdjust="0"/>
  </p:normalViewPr>
  <p:slideViewPr>
    <p:cSldViewPr>
      <p:cViewPr>
        <p:scale>
          <a:sx n="85" d="100"/>
          <a:sy n="85" d="100"/>
        </p:scale>
        <p:origin x="-1219" y="5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9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>
              <a:latin typeface="Helvetica Light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536A9094-AB1D-9847-8BE9-81825D5C9D01}" type="datetimeFigureOut">
              <a:rPr lang="en-US">
                <a:latin typeface="Helvetica Light" charset="0"/>
              </a:rPr>
              <a:pPr>
                <a:defRPr/>
              </a:pPr>
              <a:t>6/6/2018</a:t>
            </a:fld>
            <a:endParaRPr lang="en-US" dirty="0">
              <a:latin typeface="Helvetica Light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>
              <a:latin typeface="Helvetica Light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B084D252-7DE0-E547-BA65-6486AD745D00}" type="slidenum">
              <a:rPr lang="en-US" altLang="en-US">
                <a:latin typeface="Helvetica Light" charset="0"/>
              </a:rPr>
              <a:pPr>
                <a:defRPr/>
              </a:pPr>
              <a:t>‹#›</a:t>
            </a:fld>
            <a:endParaRPr lang="en-US" altLang="en-US" dirty="0">
              <a:latin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3467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48500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b="0" i="0" kern="1200">
        <a:solidFill>
          <a:schemeClr val="tx1"/>
        </a:solidFill>
        <a:latin typeface="Helvetica Light" charset="0"/>
        <a:ea typeface="MS PGothic" pitchFamily="34" charset="-128"/>
        <a:cs typeface="ＭＳ Ｐゴシック" charset="0"/>
      </a:defRPr>
    </a:lvl1pPr>
    <a:lvl2pPr marL="455613" algn="l" rtl="0" eaLnBrk="0" fontAlgn="base" hangingPunct="0">
      <a:spcBef>
        <a:spcPct val="0"/>
      </a:spcBef>
      <a:spcAft>
        <a:spcPct val="0"/>
      </a:spcAft>
      <a:defRPr sz="1200" b="0" i="0" kern="1200">
        <a:solidFill>
          <a:schemeClr val="tx1"/>
        </a:solidFill>
        <a:latin typeface="Helvetica Light" charset="0"/>
        <a:ea typeface="MS PGothic" pitchFamily="34" charset="-128"/>
        <a:cs typeface="+mn-cs"/>
      </a:defRPr>
    </a:lvl2pPr>
    <a:lvl3pPr marL="912813" algn="l" rtl="0" eaLnBrk="0" fontAlgn="base" hangingPunct="0">
      <a:spcBef>
        <a:spcPct val="0"/>
      </a:spcBef>
      <a:spcAft>
        <a:spcPct val="0"/>
      </a:spcAft>
      <a:defRPr sz="1200" b="0" i="0" kern="1200">
        <a:solidFill>
          <a:schemeClr val="tx1"/>
        </a:solidFill>
        <a:latin typeface="Helvetica Light" charset="0"/>
        <a:ea typeface="MS PGothic" pitchFamily="34" charset="-128"/>
        <a:cs typeface="+mn-cs"/>
      </a:defRPr>
    </a:lvl3pPr>
    <a:lvl4pPr marL="1370013" algn="l" rtl="0" eaLnBrk="0" fontAlgn="base" hangingPunct="0">
      <a:spcBef>
        <a:spcPct val="0"/>
      </a:spcBef>
      <a:spcAft>
        <a:spcPct val="0"/>
      </a:spcAft>
      <a:defRPr sz="1200" b="0" i="0" kern="1200">
        <a:solidFill>
          <a:schemeClr val="tx1"/>
        </a:solidFill>
        <a:latin typeface="Helvetica Light" charset="0"/>
        <a:ea typeface="MS PGothic" pitchFamily="34" charset="-128"/>
        <a:cs typeface="+mn-cs"/>
      </a:defRPr>
    </a:lvl4pPr>
    <a:lvl5pPr marL="1827213" algn="l" rtl="0" eaLnBrk="0" fontAlgn="base" hangingPunct="0">
      <a:spcBef>
        <a:spcPct val="0"/>
      </a:spcBef>
      <a:spcAft>
        <a:spcPct val="0"/>
      </a:spcAft>
      <a:defRPr sz="1200" b="0" i="0" kern="1200">
        <a:solidFill>
          <a:schemeClr val="tx1"/>
        </a:solidFill>
        <a:latin typeface="Helvetica Light" charset="0"/>
        <a:ea typeface="MS PGothic" pitchFamily="34" charset="-128"/>
        <a:cs typeface="+mn-cs"/>
      </a:defRPr>
    </a:lvl5pPr>
    <a:lvl6pPr marL="2284932" algn="l" defTabSz="456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916" algn="l" defTabSz="456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904" algn="l" defTabSz="456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888" algn="l" defTabSz="45698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ln cap="flat">
            <a:miter/>
            <a:headEnd type="none" w="med" len="med"/>
            <a:tailEnd type="none" w="med" len="med"/>
          </a:ln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 lIns="91425" tIns="45700" rIns="91425" bIns="4570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25000"/>
              <a:defRPr/>
            </a:pPr>
            <a:endParaRPr dirty="0">
              <a:solidFill>
                <a:schemeClr val="dk1"/>
              </a:solidFill>
              <a:ea typeface="Helvetica Light" charset="0"/>
              <a:cs typeface="Helvetica Light" charset="0"/>
              <a:sym typeface="Arial"/>
            </a:endParaRPr>
          </a:p>
        </p:txBody>
      </p:sp>
      <p:sp>
        <p:nvSpPr>
          <p:cNvPr id="34820" name="Shape 729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>
              <a:buSzPct val="25000"/>
            </a:pPr>
            <a:fld id="{DF0987E2-4EF5-4F44-9B52-7BFB0552AE12}" type="slidenum">
              <a:rPr lang="en-US" altLang="en-US">
                <a:solidFill>
                  <a:srgbClr val="000000"/>
                </a:solidFill>
                <a:latin typeface="Helvetica Light" charset="0"/>
                <a:ea typeface="ヒラギノ角ゴ ProN W3" charset="-128"/>
                <a:cs typeface="Helvetica Light" charset="0"/>
              </a:rPr>
              <a:pPr algn="r" eaLnBrk="1" hangingPunct="1">
                <a:buSzPct val="25000"/>
              </a:pPr>
              <a:t>4</a:t>
            </a:fld>
            <a:endParaRPr lang="en-US" altLang="en-US" dirty="0">
              <a:solidFill>
                <a:srgbClr val="000000"/>
              </a:solidFill>
              <a:latin typeface="Helvetica Light" charset="0"/>
              <a:ea typeface="ヒラギノ角ゴ ProN W3" charset="-128"/>
              <a:cs typeface="Helvetica Light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ln cap="flat">
            <a:miter/>
            <a:headEnd type="none" w="med" len="med"/>
            <a:tailEnd type="none" w="med" len="med"/>
          </a:ln>
        </p:spPr>
      </p:sp>
      <p:sp>
        <p:nvSpPr>
          <p:cNvPr id="736" name="Shape 736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 lIns="91425" tIns="45700" rIns="91425" bIns="4570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25000"/>
              <a:defRPr/>
            </a:pPr>
            <a:endParaRPr dirty="0">
              <a:solidFill>
                <a:schemeClr val="dk1"/>
              </a:solidFill>
              <a:ea typeface="Helvetica Light" charset="0"/>
              <a:cs typeface="Helvetica Light" charset="0"/>
              <a:sym typeface="Arial"/>
            </a:endParaRPr>
          </a:p>
        </p:txBody>
      </p:sp>
      <p:sp>
        <p:nvSpPr>
          <p:cNvPr id="36868" name="Shape 737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algn="r" eaLnBrk="1" hangingPunct="1">
              <a:buSzPct val="25000"/>
            </a:pPr>
            <a:fld id="{BE2279A6-52D1-6942-8725-8A2ADA050444}" type="slidenum">
              <a:rPr lang="en-US" altLang="en-US">
                <a:solidFill>
                  <a:srgbClr val="000000"/>
                </a:solidFill>
                <a:latin typeface="Helvetica Light" charset="0"/>
                <a:ea typeface="ヒラギノ角ゴ ProN W3" charset="-128"/>
                <a:cs typeface="Helvetica Light" charset="0"/>
              </a:rPr>
              <a:pPr algn="r" eaLnBrk="1" hangingPunct="1">
                <a:buSzPct val="25000"/>
              </a:pPr>
              <a:t>5</a:t>
            </a:fld>
            <a:endParaRPr lang="en-US" altLang="en-US" dirty="0">
              <a:solidFill>
                <a:srgbClr val="000000"/>
              </a:solidFill>
              <a:latin typeface="Helvetica Light" charset="0"/>
              <a:ea typeface="ヒラギノ角ゴ ProN W3" charset="-128"/>
              <a:cs typeface="Helvetica Light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 lIns="91425" tIns="91425" rIns="91425" bIns="91425">
            <a:noAutofit/>
          </a:bodyPr>
          <a:lstStyle/>
          <a:p>
            <a:pPr>
              <a:spcBef>
                <a:spcPts val="0"/>
              </a:spcBef>
              <a:defRPr/>
            </a:pPr>
            <a:endParaRPr/>
          </a:p>
        </p:txBody>
      </p:sp>
      <p:sp>
        <p:nvSpPr>
          <p:cNvPr id="759" name="Shape 759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 lIns="91425" tIns="91425" rIns="91425" bIns="91425" anchor="ctr">
            <a:noAutofit/>
          </a:bodyPr>
          <a:lstStyle/>
          <a:p>
            <a:pPr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Shape 809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 lIns="91425" tIns="91425" rIns="91425" bIns="91425" anchor="ctr">
            <a:noAutofit/>
          </a:bodyPr>
          <a:lstStyle/>
          <a:p>
            <a:pPr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ln/>
        </p:spPr>
        <p:txBody>
          <a:bodyPr lIns="91425" tIns="91425" rIns="91425" bIns="91425" anchor="ctr">
            <a:noAutofit/>
          </a:bodyPr>
          <a:lstStyle/>
          <a:p>
            <a:pPr>
              <a:spcBef>
                <a:spcPts val="0"/>
              </a:spcBef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39688" eaLnBrk="1" hangingPunct="1">
              <a:spcBef>
                <a:spcPts val="413"/>
              </a:spcBef>
              <a:defRPr/>
            </a:pPr>
            <a:endParaRPr lang="en-US" u="sng" dirty="0" smtClean="0">
              <a:solidFill>
                <a:srgbClr val="000000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u="sng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----- Meeting Notes (1/30/13 11:28) -----</a:t>
            </a:r>
          </a:p>
          <a:p>
            <a:pPr marL="39688" eaLnBrk="1" hangingPunct="1">
              <a:spcBef>
                <a:spcPts val="413"/>
              </a:spcBef>
              <a:defRPr/>
            </a:pPr>
            <a:r>
              <a:rPr lang="en-US" u="sng" dirty="0" smtClean="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  <a:t>Process by which signals are transmited from the outside of the cell to the inside.</a:t>
            </a:r>
          </a:p>
        </p:txBody>
      </p:sp>
    </p:spTree>
    <p:extLst>
      <p:ext uri="{BB962C8B-B14F-4D97-AF65-F5344CB8AC3E}">
        <p14:creationId xmlns:p14="http://schemas.microsoft.com/office/powerpoint/2010/main" val="44027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6" name="Shape 216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109538" indent="-109538">
              <a:lnSpc>
                <a:spcPct val="93000"/>
              </a:lnSpc>
              <a:buClr>
                <a:srgbClr val="000000"/>
              </a:buClr>
              <a:buFont typeface="Wingdings" panose="05000000000000000000" pitchFamily="2" charset="2"/>
              <a:buNone/>
              <a:tabLst>
                <a:tab pos="939800" algn="l"/>
                <a:tab pos="1866900" algn="l"/>
                <a:tab pos="2806700" algn="l"/>
                <a:tab pos="3733800" algn="l"/>
                <a:tab pos="4673600" algn="l"/>
                <a:tab pos="5600700" algn="l"/>
                <a:tab pos="6540500" algn="l"/>
                <a:tab pos="7073900" algn="l"/>
              </a:tabLst>
              <a:defRPr/>
            </a:pPr>
            <a:r>
              <a:rPr lang="en-US" altLang="en-US" sz="1400" dirty="0" smtClean="0">
                <a:cs typeface="Helvetica Light" charset="0"/>
                <a:sym typeface="Arial" panose="020B0604020202020204" pitchFamily="34" charset="0"/>
              </a:rPr>
              <a:t>Kaplan-Meier plots for distant recurrence comparing treatment with tamoxifen (Tam) alone versus treatment with tamoxifen plus chemotherapy (Tam + chemo). (A) All patients; (B) low risk (recurrence score [RS] &lt; 18); (C) intermediate risk (RS 18-30); (D) high risk (RS ≥ 31). The number of patients at risk and the number of distant recurrences (in parentheses) are provided below each part of the figure.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 lIns="91397" tIns="45698" rIns="91397" bIns="45698"/>
          <a:lstStyle>
            <a:lvl1pPr marL="0" indent="0" algn="ctr">
              <a:buNone/>
              <a:defRPr/>
            </a:lvl1pPr>
            <a:lvl2pPr marL="456986" indent="0" algn="ctr">
              <a:buNone/>
              <a:defRPr/>
            </a:lvl2pPr>
            <a:lvl3pPr marL="913972" indent="0" algn="ctr">
              <a:buNone/>
              <a:defRPr/>
            </a:lvl3pPr>
            <a:lvl4pPr marL="1370959" indent="0" algn="ctr">
              <a:buNone/>
              <a:defRPr/>
            </a:lvl4pPr>
            <a:lvl5pPr marL="1827945" indent="0" algn="ctr">
              <a:buNone/>
              <a:defRPr/>
            </a:lvl5pPr>
            <a:lvl6pPr marL="2284932" indent="0" algn="ctr">
              <a:buNone/>
              <a:defRPr/>
            </a:lvl6pPr>
            <a:lvl7pPr marL="2741916" indent="0" algn="ctr">
              <a:buNone/>
              <a:defRPr/>
            </a:lvl7pPr>
            <a:lvl8pPr marL="3198904" indent="0" algn="ctr">
              <a:buNone/>
              <a:defRPr/>
            </a:lvl8pPr>
            <a:lvl9pPr marL="365588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E7EAB9-8109-7546-8401-B893CF2C49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345093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 lIns="91397" tIns="45698" rIns="91397" bIns="4569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2163DF-52CF-7641-97D4-E91AEE9B2E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46016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 lIns="91397" tIns="45698" rIns="91397" bIns="4569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03035-19CD-BD40-80DB-C7EDC8FA54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630406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icker Slid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287383" y="132521"/>
            <a:ext cx="8543100" cy="958800"/>
          </a:xfrm>
          <a:prstGeom prst="rect">
            <a:avLst/>
          </a:prstGeom>
          <a:noFill/>
          <a:ln>
            <a:noFill/>
          </a:ln>
        </p:spPr>
        <p:txBody>
          <a:bodyPr lIns="91383" tIns="91383" rIns="91383" bIns="91383" anchor="t" anchorCtr="0"/>
          <a:lstStyle>
            <a:lvl1pPr lvl="0" rtl="0">
              <a:spcBef>
                <a:spcPts val="0"/>
              </a:spcBef>
              <a:defRPr b="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87383" y="1752598"/>
            <a:ext cx="8543100" cy="4424400"/>
          </a:xfrm>
          <a:prstGeom prst="rect">
            <a:avLst/>
          </a:prstGeom>
          <a:noFill/>
          <a:ln>
            <a:noFill/>
          </a:ln>
        </p:spPr>
        <p:txBody>
          <a:bodyPr lIns="91383" tIns="91383" rIns="91383" bIns="91383" anchor="t" anchorCtr="0"/>
          <a:lstStyle>
            <a:lvl1pPr marL="514110" lvl="0" indent="-361781" rtl="0">
              <a:spcBef>
                <a:spcPts val="0"/>
              </a:spcBef>
              <a:buFont typeface="Times New Roman"/>
              <a:buAutoNum type="alphaUcPeriod"/>
              <a:defRPr sz="2400"/>
            </a:lvl1pPr>
            <a:lvl2pPr marL="971094" lvl="1" indent="-361781" rtl="0">
              <a:spcBef>
                <a:spcPts val="0"/>
              </a:spcBef>
              <a:buFont typeface="Times New Roman"/>
              <a:buAutoNum type="alphaUcPeriod"/>
              <a:defRPr sz="2400"/>
            </a:lvl2pPr>
            <a:lvl3pPr marL="1370959" lvl="2" indent="-304657" rtl="0">
              <a:spcBef>
                <a:spcPts val="0"/>
              </a:spcBef>
              <a:buFont typeface="Times New Roman"/>
              <a:buAutoNum type="alphaUcPeriod"/>
              <a:defRPr sz="2400"/>
            </a:lvl3pPr>
            <a:lvl4pPr marL="1827945" lvl="3" indent="-304657" rtl="0">
              <a:spcBef>
                <a:spcPts val="0"/>
              </a:spcBef>
              <a:buFont typeface="Times New Roman"/>
              <a:buAutoNum type="alphaUcPeriod"/>
              <a:defRPr sz="2400"/>
            </a:lvl4pPr>
            <a:lvl5pPr marL="2284932" lvl="4" indent="-304657" rtl="0">
              <a:spcBef>
                <a:spcPts val="0"/>
              </a:spcBef>
              <a:buFont typeface="Times New Roman"/>
              <a:buAutoNum type="alphaUcPeriod"/>
              <a:defRPr sz="2400"/>
            </a:lvl5pPr>
            <a:lvl6pPr lvl="5"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132"/>
          <p:cNvSpPr txBox="1">
            <a:spLocks noGrp="1"/>
          </p:cNvSpPr>
          <p:nvPr>
            <p:ph type="dt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lIns="91383" tIns="91383" rIns="91383" bIns="91383" anchor="ctr" anchorCtr="0"/>
          <a:lstStyle>
            <a:lvl1pPr marL="0" marR="0" lvl="0" indent="0" algn="l" rtl="0" eaLnBrk="1" hangingPunct="1">
              <a:spcBef>
                <a:spcPts val="0"/>
              </a:spcBef>
              <a:spcAft>
                <a:spcPts val="0"/>
              </a:spcAft>
              <a:defRPr sz="1200" b="0" i="0" u="none" strike="noStrike" cap="none">
                <a:solidFill>
                  <a:srgbClr val="888888"/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defRPr>
            </a:lvl1pPr>
            <a:lvl2pPr marL="456986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3972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0959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7945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4932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1916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8904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5888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5" name="Shape 133"/>
          <p:cNvSpPr txBox="1">
            <a:spLocks noGrp="1"/>
          </p:cNvSpPr>
          <p:nvPr>
            <p:ph type="ftr" idx="11"/>
          </p:nvPr>
        </p:nvSpPr>
        <p:spPr>
          <a:xfrm>
            <a:off x="0" y="6492875"/>
            <a:ext cx="3086100" cy="365125"/>
          </a:xfrm>
          <a:prstGeom prst="rect">
            <a:avLst/>
          </a:prstGeom>
        </p:spPr>
        <p:txBody>
          <a:bodyPr lIns="91383" tIns="91383" rIns="91383" bIns="91383" anchor="ctr" anchorCtr="0"/>
          <a:lstStyle>
            <a:lvl1pPr marL="0" marR="0" lvl="0" indent="0" algn="l" rtl="0" eaLnBrk="1" hangingPunct="1">
              <a:spcBef>
                <a:spcPts val="0"/>
              </a:spcBef>
              <a:spcAft>
                <a:spcPts val="0"/>
              </a:spcAft>
              <a:defRPr sz="900" b="0" i="0" u="none" strike="noStrike" cap="none">
                <a:solidFill>
                  <a:schemeClr val="dk1"/>
                </a:solidFill>
                <a:latin typeface="Helvetica Light" charset="0"/>
                <a:ea typeface="Helvetica Light" charset="0"/>
                <a:cs typeface="Helvetica Light" charset="0"/>
                <a:sym typeface="Arial"/>
              </a:defRPr>
            </a:lvl1pPr>
            <a:lvl2pPr marL="456986" marR="0" lvl="1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3972" marR="0" lvl="2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0959" marR="0" lvl="3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7945" marR="0" lvl="4" indent="0" algn="l" rtl="0">
              <a:spcBef>
                <a:spcPts val="0"/>
              </a:spcBef>
              <a:spcAft>
                <a:spcPts val="0"/>
              </a:spcAft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4932" marR="0" lvl="5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1916" marR="0" lvl="6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8904" marR="0" lvl="7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5888" marR="0" lvl="8" indent="0" algn="l" rtl="0">
              <a:spcBef>
                <a:spcPts val="0"/>
              </a:spcBef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endParaRPr lang="en-US" dirty="0"/>
          </a:p>
        </p:txBody>
      </p:sp>
      <p:sp>
        <p:nvSpPr>
          <p:cNvPr id="6" name="Shape 134"/>
          <p:cNvSpPr txBox="1">
            <a:spLocks noGrp="1"/>
          </p:cNvSpPr>
          <p:nvPr>
            <p:ph type="sldNum" idx="12"/>
          </p:nvPr>
        </p:nvSpPr>
        <p:spPr>
          <a:xfrm>
            <a:off x="6457950" y="6356350"/>
            <a:ext cx="2057400" cy="365125"/>
          </a:xfrm>
        </p:spPr>
        <p:txBody>
          <a:bodyPr lIns="91383" tIns="45679" rIns="91383" bIns="45679"/>
          <a:lstStyle>
            <a:lvl1pPr algn="r">
              <a:buSzPct val="25000"/>
              <a:defRPr b="0" i="0">
                <a:solidFill>
                  <a:srgbClr val="888888"/>
                </a:solidFill>
                <a:latin typeface="Helvetica Light" charset="0"/>
                <a:ea typeface="ヒラギノ角ゴ ProN W3" charset="-128"/>
                <a:sym typeface="Arial" charset="0"/>
              </a:defRPr>
            </a:lvl1pPr>
          </a:lstStyle>
          <a:p>
            <a:fld id="{BFE22BF8-FD11-2E41-9E0F-F2808E4A345D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0083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892973" y="178594"/>
            <a:ext cx="7358063" cy="1714500"/>
          </a:xfrm>
          <a:prstGeom prst="rect">
            <a:avLst/>
          </a:prstGeom>
        </p:spPr>
        <p:txBody>
          <a:bodyPr lIns="64259" tIns="32131" rIns="64259" bIns="32131"/>
          <a:lstStyle/>
          <a:p>
            <a:r>
              <a:t>Title Text</a:t>
            </a:r>
          </a:p>
        </p:txBody>
      </p:sp>
      <p:sp>
        <p:nvSpPr>
          <p:cNvPr id="3" name="Shape 2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D52EC67-0DCC-F04F-8244-4B0F46609AE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238975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15" y="2130522"/>
            <a:ext cx="7772977" cy="1469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026" y="3885640"/>
            <a:ext cx="6401955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147" indent="0" algn="ctr">
              <a:buNone/>
              <a:defRPr/>
            </a:lvl2pPr>
            <a:lvl3pPr marL="820295" indent="0" algn="ctr">
              <a:buNone/>
              <a:defRPr/>
            </a:lvl3pPr>
            <a:lvl4pPr marL="1230442" indent="0" algn="ctr">
              <a:buNone/>
              <a:defRPr/>
            </a:lvl4pPr>
            <a:lvl5pPr marL="1640589" indent="0" algn="ctr">
              <a:buNone/>
              <a:defRPr/>
            </a:lvl5pPr>
            <a:lvl6pPr marL="2050736" indent="0" algn="ctr">
              <a:buNone/>
              <a:defRPr/>
            </a:lvl6pPr>
            <a:lvl7pPr marL="2460885" indent="0" algn="ctr">
              <a:buNone/>
              <a:defRPr/>
            </a:lvl7pPr>
            <a:lvl8pPr marL="2871031" indent="0" algn="ctr">
              <a:buNone/>
              <a:defRPr/>
            </a:lvl8pPr>
            <a:lvl9pPr marL="3281178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B8EC4FD-8014-4A4D-9CAF-4D09D8EF1A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49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7B126A1-127C-B447-A252-3C1DFAFCE06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014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8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8" y="2906526"/>
            <a:ext cx="777153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147" indent="0">
              <a:buNone/>
              <a:defRPr sz="1600"/>
            </a:lvl2pPr>
            <a:lvl3pPr marL="820295" indent="0">
              <a:buNone/>
              <a:defRPr sz="1400"/>
            </a:lvl3pPr>
            <a:lvl4pPr marL="1230442" indent="0">
              <a:buNone/>
              <a:defRPr sz="1300"/>
            </a:lvl4pPr>
            <a:lvl5pPr marL="1640589" indent="0">
              <a:buNone/>
              <a:defRPr sz="1300"/>
            </a:lvl5pPr>
            <a:lvl6pPr marL="2050736" indent="0">
              <a:buNone/>
              <a:defRPr sz="1300"/>
            </a:lvl6pPr>
            <a:lvl7pPr marL="2460885" indent="0">
              <a:buNone/>
              <a:defRPr sz="1300"/>
            </a:lvl7pPr>
            <a:lvl8pPr marL="2871031" indent="0">
              <a:buNone/>
              <a:defRPr sz="1300"/>
            </a:lvl8pPr>
            <a:lvl9pPr marL="3281178" indent="0">
              <a:buNone/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AE445B-8059-5048-8688-1D669302A0A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43966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639" y="1411945"/>
            <a:ext cx="3671455" cy="399349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5639" y="1411945"/>
            <a:ext cx="3671455" cy="399349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20767AE-4D2F-3F4F-956B-50C498F24CB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1179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74544"/>
            <a:ext cx="822902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147" indent="0">
              <a:buNone/>
              <a:defRPr sz="1800" b="1"/>
            </a:lvl2pPr>
            <a:lvl3pPr marL="820295" indent="0">
              <a:buNone/>
              <a:defRPr sz="1600" b="1"/>
            </a:lvl3pPr>
            <a:lvl4pPr marL="1230442" indent="0">
              <a:buNone/>
              <a:defRPr sz="1400" b="1"/>
            </a:lvl4pPr>
            <a:lvl5pPr marL="1640589" indent="0">
              <a:buNone/>
              <a:defRPr sz="1400" b="1"/>
            </a:lvl5pPr>
            <a:lvl6pPr marL="2050736" indent="0">
              <a:buNone/>
              <a:defRPr sz="1400" b="1"/>
            </a:lvl6pPr>
            <a:lvl7pPr marL="2460885" indent="0">
              <a:buNone/>
              <a:defRPr sz="1400" b="1"/>
            </a:lvl7pPr>
            <a:lvl8pPr marL="2871031" indent="0">
              <a:buNone/>
              <a:defRPr sz="1400" b="1"/>
            </a:lvl8pPr>
            <a:lvl9pPr marL="328117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4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6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147" indent="0">
              <a:buNone/>
              <a:defRPr sz="1800" b="1"/>
            </a:lvl2pPr>
            <a:lvl3pPr marL="820295" indent="0">
              <a:buNone/>
              <a:defRPr sz="1600" b="1"/>
            </a:lvl3pPr>
            <a:lvl4pPr marL="1230442" indent="0">
              <a:buNone/>
              <a:defRPr sz="1400" b="1"/>
            </a:lvl4pPr>
            <a:lvl5pPr marL="1640589" indent="0">
              <a:buNone/>
              <a:defRPr sz="1400" b="1"/>
            </a:lvl5pPr>
            <a:lvl6pPr marL="2050736" indent="0">
              <a:buNone/>
              <a:defRPr sz="1400" b="1"/>
            </a:lvl6pPr>
            <a:lvl7pPr marL="2460885" indent="0">
              <a:buNone/>
              <a:defRPr sz="1400" b="1"/>
            </a:lvl7pPr>
            <a:lvl8pPr marL="2871031" indent="0">
              <a:buNone/>
              <a:defRPr sz="1400" b="1"/>
            </a:lvl8pPr>
            <a:lvl9pPr marL="328117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6" y="2175344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CF4B85A-D63B-2441-89B0-07964B89B4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1092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8947C64-1506-A849-A0A6-4915887AA59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867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CFD8CB-8C10-8B4C-9571-6E4F8DFCD15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0643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A7DCD12-F706-9245-80CE-A04EC508FBD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65444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92" y="1435755"/>
            <a:ext cx="3007591" cy="4691062"/>
          </a:xfrm>
        </p:spPr>
        <p:txBody>
          <a:bodyPr/>
          <a:lstStyle>
            <a:lvl1pPr marL="0" indent="0">
              <a:buNone/>
              <a:defRPr sz="1300"/>
            </a:lvl1pPr>
            <a:lvl2pPr marL="410147" indent="0">
              <a:buNone/>
              <a:defRPr sz="1100"/>
            </a:lvl2pPr>
            <a:lvl3pPr marL="820295" indent="0">
              <a:buNone/>
              <a:defRPr sz="900"/>
            </a:lvl3pPr>
            <a:lvl4pPr marL="1230442" indent="0">
              <a:buNone/>
              <a:defRPr sz="800"/>
            </a:lvl4pPr>
            <a:lvl5pPr marL="1640589" indent="0">
              <a:buNone/>
              <a:defRPr sz="800"/>
            </a:lvl5pPr>
            <a:lvl6pPr marL="2050736" indent="0">
              <a:buNone/>
              <a:defRPr sz="800"/>
            </a:lvl6pPr>
            <a:lvl7pPr marL="2460885" indent="0">
              <a:buNone/>
              <a:defRPr sz="800"/>
            </a:lvl7pPr>
            <a:lvl8pPr marL="2871031" indent="0">
              <a:buNone/>
              <a:defRPr sz="800"/>
            </a:lvl8pPr>
            <a:lvl9pPr marL="328117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67D488-11C7-CA4F-8460-7EF9D3A1B9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6366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5" y="4800324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5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147" indent="0">
              <a:buNone/>
              <a:defRPr sz="2500"/>
            </a:lvl2pPr>
            <a:lvl3pPr marL="820295" indent="0">
              <a:buNone/>
              <a:defRPr sz="2200"/>
            </a:lvl3pPr>
            <a:lvl4pPr marL="1230442" indent="0">
              <a:buNone/>
              <a:defRPr sz="1800"/>
            </a:lvl4pPr>
            <a:lvl5pPr marL="1640589" indent="0">
              <a:buNone/>
              <a:defRPr sz="1800"/>
            </a:lvl5pPr>
            <a:lvl6pPr marL="2050736" indent="0">
              <a:buNone/>
              <a:defRPr sz="1800"/>
            </a:lvl6pPr>
            <a:lvl7pPr marL="2460885" indent="0">
              <a:buNone/>
              <a:defRPr sz="1800"/>
            </a:lvl7pPr>
            <a:lvl8pPr marL="2871031" indent="0">
              <a:buNone/>
              <a:defRPr sz="1800"/>
            </a:lvl8pPr>
            <a:lvl9pPr marL="3281178" indent="0">
              <a:buNone/>
              <a:defRPr sz="18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5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147" indent="0">
              <a:buNone/>
              <a:defRPr sz="1100"/>
            </a:lvl2pPr>
            <a:lvl3pPr marL="820295" indent="0">
              <a:buNone/>
              <a:defRPr sz="900"/>
            </a:lvl3pPr>
            <a:lvl4pPr marL="1230442" indent="0">
              <a:buNone/>
              <a:defRPr sz="800"/>
            </a:lvl4pPr>
            <a:lvl5pPr marL="1640589" indent="0">
              <a:buNone/>
              <a:defRPr sz="800"/>
            </a:lvl5pPr>
            <a:lvl6pPr marL="2050736" indent="0">
              <a:buNone/>
              <a:defRPr sz="800"/>
            </a:lvl6pPr>
            <a:lvl7pPr marL="2460885" indent="0">
              <a:buNone/>
              <a:defRPr sz="800"/>
            </a:lvl7pPr>
            <a:lvl8pPr marL="2871031" indent="0">
              <a:buNone/>
              <a:defRPr sz="800"/>
            </a:lvl8pPr>
            <a:lvl9pPr marL="3281178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A9CDB6-705B-7D40-8E5E-0C23216530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31646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F8E1982-BB76-B241-A9C2-BC9CEF79E9F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8238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26727" y="242328"/>
            <a:ext cx="1870364" cy="51631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5637" y="242328"/>
            <a:ext cx="5472545" cy="51631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Helvetica Light" charset="0"/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D47F84F-3402-1C43-BD06-5550E8A140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1920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12" y="2130519"/>
            <a:ext cx="7772977" cy="1469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023" y="3885640"/>
            <a:ext cx="6401955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291" indent="0" algn="ctr">
              <a:buNone/>
              <a:defRPr/>
            </a:lvl2pPr>
            <a:lvl3pPr marL="820583" indent="0" algn="ctr">
              <a:buNone/>
              <a:defRPr/>
            </a:lvl3pPr>
            <a:lvl4pPr marL="1230874" indent="0" algn="ctr">
              <a:buNone/>
              <a:defRPr/>
            </a:lvl4pPr>
            <a:lvl5pPr marL="1641165" indent="0" algn="ctr">
              <a:buNone/>
              <a:defRPr/>
            </a:lvl5pPr>
            <a:lvl6pPr marL="2051456" indent="0" algn="ctr">
              <a:buNone/>
              <a:defRPr/>
            </a:lvl6pPr>
            <a:lvl7pPr marL="2461748" indent="0" algn="ctr">
              <a:buNone/>
              <a:defRPr/>
            </a:lvl7pPr>
            <a:lvl8pPr marL="2872039" indent="0" algn="ctr">
              <a:buNone/>
              <a:defRPr/>
            </a:lvl8pPr>
            <a:lvl9pPr marL="328233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0642EA-1107-6241-BBE3-81FF791D55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3221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82BF169-70C4-4B4A-975E-E955BEEDB80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22014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5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5" y="2906526"/>
            <a:ext cx="777153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291" indent="0">
              <a:buNone/>
              <a:defRPr sz="1600"/>
            </a:lvl2pPr>
            <a:lvl3pPr marL="820583" indent="0">
              <a:buNone/>
              <a:defRPr sz="1400"/>
            </a:lvl3pPr>
            <a:lvl4pPr marL="1230874" indent="0">
              <a:buNone/>
              <a:defRPr sz="1300"/>
            </a:lvl4pPr>
            <a:lvl5pPr marL="1641165" indent="0">
              <a:buNone/>
              <a:defRPr sz="1300"/>
            </a:lvl5pPr>
            <a:lvl6pPr marL="2051456" indent="0">
              <a:buNone/>
              <a:defRPr sz="1300"/>
            </a:lvl6pPr>
            <a:lvl7pPr marL="2461748" indent="0">
              <a:buNone/>
              <a:defRPr sz="1300"/>
            </a:lvl7pPr>
            <a:lvl8pPr marL="2872039" indent="0">
              <a:buNone/>
              <a:defRPr sz="1300"/>
            </a:lvl8pPr>
            <a:lvl9pPr marL="328233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8873FE-0730-804E-AB11-8265F6661D5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71104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5636" y="1411942"/>
            <a:ext cx="3671455" cy="399349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25636" y="1411942"/>
            <a:ext cx="3671455" cy="3993497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8F55CAD-0A2C-624B-9F49-5B181171D2D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805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3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3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3" y="2175343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A4071A1-4032-4E49-8523-791EF55F4B4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9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  <a:prstGeom prst="rect">
            <a:avLst/>
          </a:prstGeom>
        </p:spPr>
        <p:txBody>
          <a:bodyPr vert="horz" lIns="91397" tIns="45698" rIns="91397" bIns="45698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lIns="91397" tIns="45698" rIns="91397" bIns="45698" anchor="b"/>
          <a:lstStyle>
            <a:lvl1pPr marL="0" indent="0">
              <a:buNone/>
              <a:defRPr sz="2000"/>
            </a:lvl1pPr>
            <a:lvl2pPr marL="456986" indent="0">
              <a:buNone/>
              <a:defRPr sz="1800"/>
            </a:lvl2pPr>
            <a:lvl3pPr marL="913972" indent="0">
              <a:buNone/>
              <a:defRPr sz="1600"/>
            </a:lvl3pPr>
            <a:lvl4pPr marL="1370959" indent="0">
              <a:buNone/>
              <a:defRPr sz="1400"/>
            </a:lvl4pPr>
            <a:lvl5pPr marL="1827945" indent="0">
              <a:buNone/>
              <a:defRPr sz="1400"/>
            </a:lvl5pPr>
            <a:lvl6pPr marL="2284932" indent="0">
              <a:buNone/>
              <a:defRPr sz="1400"/>
            </a:lvl6pPr>
            <a:lvl7pPr marL="2741916" indent="0">
              <a:buNone/>
              <a:defRPr sz="1400"/>
            </a:lvl7pPr>
            <a:lvl8pPr marL="3198904" indent="0">
              <a:buNone/>
              <a:defRPr sz="1400"/>
            </a:lvl8pPr>
            <a:lvl9pPr marL="3655888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CD63D7-0B1A-E24A-8ABE-D29BB0D61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0166231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6488E8C-8575-9A47-B627-E4D95AD1C8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08115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D082A93-BA55-0D41-A542-BB40CCB62C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44783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89" y="1435755"/>
            <a:ext cx="3007591" cy="469106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4CB47E-7870-EF4F-B03C-0439886F50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9317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2" y="4800321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2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291" indent="0">
              <a:buNone/>
              <a:defRPr sz="2500"/>
            </a:lvl2pPr>
            <a:lvl3pPr marL="820583" indent="0">
              <a:buNone/>
              <a:defRPr sz="2200"/>
            </a:lvl3pPr>
            <a:lvl4pPr marL="1230874" indent="0">
              <a:buNone/>
              <a:defRPr sz="1800"/>
            </a:lvl4pPr>
            <a:lvl5pPr marL="1641165" indent="0">
              <a:buNone/>
              <a:defRPr sz="1800"/>
            </a:lvl5pPr>
            <a:lvl6pPr marL="2051456" indent="0">
              <a:buNone/>
              <a:defRPr sz="1800"/>
            </a:lvl6pPr>
            <a:lvl7pPr marL="2461748" indent="0">
              <a:buNone/>
              <a:defRPr sz="1800"/>
            </a:lvl7pPr>
            <a:lvl8pPr marL="2872039" indent="0">
              <a:buNone/>
              <a:defRPr sz="1800"/>
            </a:lvl8pPr>
            <a:lvl9pPr marL="3282330" indent="0">
              <a:buNone/>
              <a:defRPr sz="18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2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94407F-7004-1F44-BB34-02269CF34B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74100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217A30-863D-444C-A621-381DBF9767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64425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26727" y="242328"/>
            <a:ext cx="1870364" cy="516311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5637" y="242328"/>
            <a:ext cx="5472545" cy="516311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ヒラギノ角ゴ ProN W3" pitchFamily="-84" charset="-128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97AF925-B559-8648-82EB-EBE8E71C8E5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156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CA3853-6B87-2E4D-9E09-839FC11B49F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4193014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  <a:prstGeom prst="rect">
            <a:avLst/>
          </a:prstGeom>
        </p:spPr>
        <p:txBody>
          <a:bodyPr vert="horz" lIns="91397" tIns="45698" rIns="91397" bIns="45698" anchor="b"/>
          <a:lstStyle>
            <a:lvl1pPr marL="0" indent="0">
              <a:buNone/>
              <a:defRPr sz="2400" b="1"/>
            </a:lvl1pPr>
            <a:lvl2pPr marL="456986" indent="0">
              <a:buNone/>
              <a:defRPr sz="2000" b="1"/>
            </a:lvl2pPr>
            <a:lvl3pPr marL="913972" indent="0">
              <a:buNone/>
              <a:defRPr sz="1800" b="1"/>
            </a:lvl3pPr>
            <a:lvl4pPr marL="1370959" indent="0">
              <a:buNone/>
              <a:defRPr sz="1600" b="1"/>
            </a:lvl4pPr>
            <a:lvl5pPr marL="1827945" indent="0">
              <a:buNone/>
              <a:defRPr sz="1600" b="1"/>
            </a:lvl5pPr>
            <a:lvl6pPr marL="2284932" indent="0">
              <a:buNone/>
              <a:defRPr sz="1600" b="1"/>
            </a:lvl6pPr>
            <a:lvl7pPr marL="2741916" indent="0">
              <a:buNone/>
              <a:defRPr sz="1600" b="1"/>
            </a:lvl7pPr>
            <a:lvl8pPr marL="3198904" indent="0">
              <a:buNone/>
              <a:defRPr sz="1600" b="1"/>
            </a:lvl8pPr>
            <a:lvl9pPr marL="36558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  <a:prstGeom prst="rect">
            <a:avLst/>
          </a:prstGeom>
        </p:spPr>
        <p:txBody>
          <a:bodyPr vert="horz" lIns="91397" tIns="45698" rIns="91397" bIns="45698" anchor="b"/>
          <a:lstStyle>
            <a:lvl1pPr marL="0" indent="0">
              <a:buNone/>
              <a:defRPr sz="2400" b="1"/>
            </a:lvl1pPr>
            <a:lvl2pPr marL="456986" indent="0">
              <a:buNone/>
              <a:defRPr sz="2000" b="1"/>
            </a:lvl2pPr>
            <a:lvl3pPr marL="913972" indent="0">
              <a:buNone/>
              <a:defRPr sz="1800" b="1"/>
            </a:lvl3pPr>
            <a:lvl4pPr marL="1370959" indent="0">
              <a:buNone/>
              <a:defRPr sz="1600" b="1"/>
            </a:lvl4pPr>
            <a:lvl5pPr marL="1827945" indent="0">
              <a:buNone/>
              <a:defRPr sz="1600" b="1"/>
            </a:lvl5pPr>
            <a:lvl6pPr marL="2284932" indent="0">
              <a:buNone/>
              <a:defRPr sz="1600" b="1"/>
            </a:lvl6pPr>
            <a:lvl7pPr marL="2741916" indent="0">
              <a:buNone/>
              <a:defRPr sz="1600" b="1"/>
            </a:lvl7pPr>
            <a:lvl8pPr marL="3198904" indent="0">
              <a:buNone/>
              <a:defRPr sz="1600" b="1"/>
            </a:lvl8pPr>
            <a:lvl9pPr marL="3655888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85AB21-469A-1640-BDD8-2362B2558C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302774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97" tIns="45698" rIns="91397" bIns="45698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EC4CC8-1263-954E-9B94-13F3B2FAAF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12288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6D483E-7819-8C45-B388-78BBF4ED5A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54552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  <a:prstGeom prst="rect">
            <a:avLst/>
          </a:prstGeom>
        </p:spPr>
        <p:txBody>
          <a:bodyPr vert="horz" lIns="91397" tIns="45698" rIns="91397" bIns="45698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 lIns="91397" tIns="45698" rIns="91397" bIns="45698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  <a:prstGeom prst="rect">
            <a:avLst/>
          </a:prstGeom>
        </p:spPr>
        <p:txBody>
          <a:bodyPr vert="horz" lIns="91397" tIns="45698" rIns="91397" bIns="45698"/>
          <a:lstStyle>
            <a:lvl1pPr marL="0" indent="0">
              <a:buNone/>
              <a:defRPr sz="1400"/>
            </a:lvl1pPr>
            <a:lvl2pPr marL="456986" indent="0">
              <a:buNone/>
              <a:defRPr sz="1200"/>
            </a:lvl2pPr>
            <a:lvl3pPr marL="913972" indent="0">
              <a:buNone/>
              <a:defRPr sz="1000"/>
            </a:lvl3pPr>
            <a:lvl4pPr marL="1370959" indent="0">
              <a:buNone/>
              <a:defRPr sz="900"/>
            </a:lvl4pPr>
            <a:lvl5pPr marL="1827945" indent="0">
              <a:buNone/>
              <a:defRPr sz="900"/>
            </a:lvl5pPr>
            <a:lvl6pPr marL="2284932" indent="0">
              <a:buNone/>
              <a:defRPr sz="900"/>
            </a:lvl6pPr>
            <a:lvl7pPr marL="2741916" indent="0">
              <a:buNone/>
              <a:defRPr sz="900"/>
            </a:lvl7pPr>
            <a:lvl8pPr marL="3198904" indent="0">
              <a:buNone/>
              <a:defRPr sz="900"/>
            </a:lvl8pPr>
            <a:lvl9pPr marL="36558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214EA3-BB88-6E4D-885D-2E5E69E1FBC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39572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lIns="91397" tIns="45698" rIns="91397" bIns="45698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 lIns="91397" tIns="45698" rIns="91397" bIns="45698"/>
          <a:lstStyle>
            <a:lvl1pPr marL="0" indent="0">
              <a:buNone/>
              <a:defRPr sz="3200"/>
            </a:lvl1pPr>
            <a:lvl2pPr marL="456986" indent="0">
              <a:buNone/>
              <a:defRPr sz="2800"/>
            </a:lvl2pPr>
            <a:lvl3pPr marL="913972" indent="0">
              <a:buNone/>
              <a:defRPr sz="2400"/>
            </a:lvl3pPr>
            <a:lvl4pPr marL="1370959" indent="0">
              <a:buNone/>
              <a:defRPr sz="2000"/>
            </a:lvl4pPr>
            <a:lvl5pPr marL="1827945" indent="0">
              <a:buNone/>
              <a:defRPr sz="2000"/>
            </a:lvl5pPr>
            <a:lvl6pPr marL="2284932" indent="0">
              <a:buNone/>
              <a:defRPr sz="2000"/>
            </a:lvl6pPr>
            <a:lvl7pPr marL="2741916" indent="0">
              <a:buNone/>
              <a:defRPr sz="2000"/>
            </a:lvl7pPr>
            <a:lvl8pPr marL="3198904" indent="0">
              <a:buNone/>
              <a:defRPr sz="2000"/>
            </a:lvl8pPr>
            <a:lvl9pPr marL="3655888" indent="0">
              <a:buNone/>
              <a:defRPr sz="2000"/>
            </a:lvl9pPr>
          </a:lstStyle>
          <a:p>
            <a:pPr lvl="0"/>
            <a:endParaRPr lang="en-US" noProof="0" smtClean="0">
              <a:sym typeface="Calibri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 lIns="91397" tIns="45698" rIns="91397" bIns="45698"/>
          <a:lstStyle>
            <a:lvl1pPr marL="0" indent="0">
              <a:buNone/>
              <a:defRPr sz="1400"/>
            </a:lvl1pPr>
            <a:lvl2pPr marL="456986" indent="0">
              <a:buNone/>
              <a:defRPr sz="1200"/>
            </a:lvl2pPr>
            <a:lvl3pPr marL="913972" indent="0">
              <a:buNone/>
              <a:defRPr sz="1000"/>
            </a:lvl3pPr>
            <a:lvl4pPr marL="1370959" indent="0">
              <a:buNone/>
              <a:defRPr sz="900"/>
            </a:lvl4pPr>
            <a:lvl5pPr marL="1827945" indent="0">
              <a:buNone/>
              <a:defRPr sz="900"/>
            </a:lvl5pPr>
            <a:lvl6pPr marL="2284932" indent="0">
              <a:buNone/>
              <a:defRPr sz="900"/>
            </a:lvl6pPr>
            <a:lvl7pPr marL="2741916" indent="0">
              <a:buNone/>
              <a:defRPr sz="900"/>
            </a:lvl7pPr>
            <a:lvl8pPr marL="3198904" indent="0">
              <a:buNone/>
              <a:defRPr sz="900"/>
            </a:lvl8pPr>
            <a:lvl9pPr marL="365588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2C5F649-D59E-0641-8BB9-E5D53F21820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1342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485063" y="6399213"/>
            <a:ext cx="268287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91397" tIns="45698" rIns="91397" bIns="45698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MS PGothic" charset="-128"/>
                <a:sym typeface="Calibri" charset="0"/>
              </a:defRPr>
            </a:lvl1pPr>
          </a:lstStyle>
          <a:p>
            <a:fld id="{A57C6124-F189-1A43-9157-3A9A675A4A6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</p:sldLayoutIdLst>
  <p:transition/>
  <p:hf hdr="0" ftr="0" dt="0"/>
  <p:txStyles>
    <p:titleStyle>
      <a:lvl1pPr marL="38100" indent="-381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38100" indent="-381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2pPr>
      <a:lvl3pPr marL="38100" indent="-381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3pPr>
      <a:lvl4pPr marL="38100" indent="-381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4pPr>
      <a:lvl5pPr marL="38100" indent="-381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5pPr>
      <a:lvl6pPr marL="49665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6pPr>
      <a:lvl7pPr marL="95364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7pPr>
      <a:lvl8pPr marL="141062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8pPr>
      <a:lvl9pPr marL="186761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ヒラギノ角ゴ ProN W3" charset="0"/>
          <a:cs typeface="ヒラギノ角ゴ ProN W3" charset="0"/>
          <a:sym typeface="Calibri" charset="0"/>
        </a:defRPr>
      </a:lvl9pPr>
    </p:titleStyle>
    <p:bodyStyle>
      <a:lvl1pPr marL="381000" indent="-341313" algn="l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81050" indent="-284163" algn="l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81100" indent="-227013" algn="l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38300" indent="-227013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95500" indent="-227013" algn="l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53096" indent="-228492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3010080" indent="-228492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67066" indent="-228492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924052" indent="-228492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986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972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59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945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932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16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904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888" algn="l" defTabSz="45698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5925" y="242888"/>
            <a:ext cx="7481888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030" tIns="41015" rIns="82030" bIns="410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5925" y="1411288"/>
            <a:ext cx="7481888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030" tIns="41015" rIns="82030" bIns="410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5925" y="5510213"/>
            <a:ext cx="19399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30" tIns="41015" rIns="82030" bIns="410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 i="0">
                <a:latin typeface="Helvetica Light" charset="0"/>
                <a:ea typeface="+mn-ea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0038" y="5510213"/>
            <a:ext cx="26320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30" tIns="41015" rIns="82030" bIns="4101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00" b="0" i="0">
                <a:latin typeface="Helvetica Light" charset="0"/>
                <a:ea typeface="+mn-ea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57888" y="5510213"/>
            <a:ext cx="19399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30" tIns="41015" rIns="82030" bIns="410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 i="0" smtClean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CB889743-944A-494B-ABC1-DD3AA868128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0" i="0">
          <a:solidFill>
            <a:schemeClr val="tx2"/>
          </a:solidFill>
          <a:latin typeface="Helvetica Light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5pPr>
      <a:lvl6pPr marL="410147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6pPr>
      <a:lvl7pPr marL="820295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7pPr>
      <a:lvl8pPr marL="1230442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8pPr>
      <a:lvl9pPr marL="1640589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900" b="0" i="0">
          <a:solidFill>
            <a:schemeClr val="tx1"/>
          </a:solidFill>
          <a:latin typeface="Helvetica Light" charset="0"/>
          <a:ea typeface="+mn-ea"/>
          <a:cs typeface="+mn-cs"/>
        </a:defRPr>
      </a:lvl1pPr>
      <a:lvl2pPr marL="665163" indent="-255588" algn="l" rtl="0" eaLnBrk="0" fontAlgn="base" hangingPunct="0">
        <a:spcBef>
          <a:spcPct val="20000"/>
        </a:spcBef>
        <a:spcAft>
          <a:spcPct val="0"/>
        </a:spcAft>
        <a:buChar char="–"/>
        <a:defRPr sz="2500" b="0" i="0">
          <a:solidFill>
            <a:schemeClr val="tx1"/>
          </a:solidFill>
          <a:latin typeface="Helvetica Light" charset="0"/>
        </a:defRPr>
      </a:lvl2pPr>
      <a:lvl3pPr marL="1023938" indent="-204788" algn="l" rtl="0" eaLnBrk="0" fontAlgn="base" hangingPunct="0">
        <a:spcBef>
          <a:spcPct val="20000"/>
        </a:spcBef>
        <a:spcAft>
          <a:spcPct val="0"/>
        </a:spcAft>
        <a:buChar char="•"/>
        <a:defRPr sz="2200" b="0" i="0">
          <a:solidFill>
            <a:schemeClr val="tx1"/>
          </a:solidFill>
          <a:latin typeface="Helvetica Light" charset="0"/>
        </a:defRPr>
      </a:lvl3pPr>
      <a:lvl4pPr marL="1435100" indent="-204788" algn="l" rtl="0" eaLnBrk="0" fontAlgn="base" hangingPunct="0">
        <a:spcBef>
          <a:spcPct val="20000"/>
        </a:spcBef>
        <a:spcAft>
          <a:spcPct val="0"/>
        </a:spcAft>
        <a:buChar char="–"/>
        <a:defRPr b="0" i="0">
          <a:solidFill>
            <a:schemeClr val="tx1"/>
          </a:solidFill>
          <a:latin typeface="Helvetica Light" charset="0"/>
        </a:defRPr>
      </a:lvl4pPr>
      <a:lvl5pPr marL="1844675" indent="-204788" algn="l" rtl="0" eaLnBrk="0" fontAlgn="base" hangingPunct="0">
        <a:spcBef>
          <a:spcPct val="20000"/>
        </a:spcBef>
        <a:spcAft>
          <a:spcPct val="0"/>
        </a:spcAft>
        <a:buChar char="»"/>
        <a:defRPr b="0" i="0">
          <a:solidFill>
            <a:schemeClr val="tx1"/>
          </a:solidFill>
          <a:latin typeface="Helvetica Light" charset="0"/>
        </a:defRPr>
      </a:lvl5pPr>
      <a:lvl6pPr marL="2255811" indent="-20507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65958" indent="-20507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76108" indent="-20507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86253" indent="-205074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47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295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442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589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736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0885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031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178" algn="l" defTabSz="82029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5925" y="242888"/>
            <a:ext cx="7481888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058" tIns="41029" rIns="82058" bIns="410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5925" y="1411288"/>
            <a:ext cx="7481888" cy="3994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058" tIns="41029" rIns="82058" bIns="410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5925" y="5510213"/>
            <a:ext cx="19399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58" tIns="41029" rIns="82058" bIns="41029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 b="0" i="0">
                <a:latin typeface="Helvetica Light" charset="0"/>
                <a:ea typeface="+mn-ea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40038" y="5510213"/>
            <a:ext cx="263207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58" tIns="41029" rIns="82058" bIns="41029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00" b="0" i="0">
                <a:latin typeface="Helvetica Light" charset="0"/>
                <a:ea typeface="+mn-ea"/>
                <a:sym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957888" y="5510213"/>
            <a:ext cx="1939925" cy="42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2058" tIns="41029" rIns="82058" bIns="41029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 b="0" i="0" smtClean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2438D71C-E799-A342-8C53-1791D6E152EE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900" b="0" i="0">
          <a:solidFill>
            <a:schemeClr val="tx2"/>
          </a:solidFill>
          <a:latin typeface="Helvetica Light" charset="0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5pPr>
      <a:lvl6pPr marL="410291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6pPr>
      <a:lvl7pPr marL="820583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7pPr>
      <a:lvl8pPr marL="1230874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8pPr>
      <a:lvl9pPr marL="1641165" algn="ctr" rtl="0" fontAlgn="base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Arial" pitchFamily="34" charset="0"/>
        </a:defRPr>
      </a:lvl9pPr>
    </p:titleStyle>
    <p:bodyStyle>
      <a:lvl1pPr marL="306388" indent="-306388" algn="l" rtl="0" eaLnBrk="0" fontAlgn="base" hangingPunct="0">
        <a:spcBef>
          <a:spcPct val="20000"/>
        </a:spcBef>
        <a:spcAft>
          <a:spcPct val="0"/>
        </a:spcAft>
        <a:buChar char="•"/>
        <a:defRPr sz="2900" b="0" i="0">
          <a:solidFill>
            <a:schemeClr val="tx1"/>
          </a:solidFill>
          <a:latin typeface="Helvetica Light" charset="0"/>
          <a:ea typeface="+mn-ea"/>
          <a:cs typeface="+mn-cs"/>
        </a:defRPr>
      </a:lvl1pPr>
      <a:lvl2pPr marL="665163" indent="-255588" algn="l" rtl="0" eaLnBrk="0" fontAlgn="base" hangingPunct="0">
        <a:spcBef>
          <a:spcPct val="20000"/>
        </a:spcBef>
        <a:spcAft>
          <a:spcPct val="0"/>
        </a:spcAft>
        <a:buChar char="–"/>
        <a:defRPr sz="2500" b="0" i="0">
          <a:solidFill>
            <a:schemeClr val="tx1"/>
          </a:solidFill>
          <a:latin typeface="Helvetica Light" charset="0"/>
        </a:defRPr>
      </a:lvl2pPr>
      <a:lvl3pPr marL="1025525" indent="-204788" algn="l" rtl="0" eaLnBrk="0" fontAlgn="base" hangingPunct="0">
        <a:spcBef>
          <a:spcPct val="20000"/>
        </a:spcBef>
        <a:spcAft>
          <a:spcPct val="0"/>
        </a:spcAft>
        <a:buChar char="•"/>
        <a:defRPr sz="2200" b="0" i="0">
          <a:solidFill>
            <a:schemeClr val="tx1"/>
          </a:solidFill>
          <a:latin typeface="Helvetica Light" charset="0"/>
        </a:defRPr>
      </a:lvl3pPr>
      <a:lvl4pPr marL="1435100" indent="-204788" algn="l" rtl="0" eaLnBrk="0" fontAlgn="base" hangingPunct="0">
        <a:spcBef>
          <a:spcPct val="20000"/>
        </a:spcBef>
        <a:spcAft>
          <a:spcPct val="0"/>
        </a:spcAft>
        <a:buChar char="–"/>
        <a:defRPr b="0" i="0">
          <a:solidFill>
            <a:schemeClr val="tx1"/>
          </a:solidFill>
          <a:latin typeface="Helvetica Light" charset="0"/>
        </a:defRPr>
      </a:lvl4pPr>
      <a:lvl5pPr marL="1846263" indent="-204788" algn="l" rtl="0" eaLnBrk="0" fontAlgn="base" hangingPunct="0">
        <a:spcBef>
          <a:spcPct val="20000"/>
        </a:spcBef>
        <a:spcAft>
          <a:spcPct val="0"/>
        </a:spcAft>
        <a:buChar char="»"/>
        <a:defRPr b="0" i="0">
          <a:solidFill>
            <a:schemeClr val="tx1"/>
          </a:solidFill>
          <a:latin typeface="Helvetica Light" charset="0"/>
        </a:defRPr>
      </a:lvl5pPr>
      <a:lvl6pPr marL="2256602" indent="-20514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6pPr>
      <a:lvl7pPr marL="2666893" indent="-20514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7pPr>
      <a:lvl8pPr marL="3077185" indent="-20514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8pPr>
      <a:lvl9pPr marL="3487476" indent="-205146" algn="l" rtl="0" fontAlgn="base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82058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phy.com/gifs/ypJDAUdeiBZDy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compbiol/article?id=10.1371/journal.pcbi.1002240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698-018-0047-0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ell.com/cell/issue?pii=S0092-8674(11)X0005-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/>
          </p:cNvSpPr>
          <p:nvPr/>
        </p:nvSpPr>
        <p:spPr bwMode="auto">
          <a:xfrm>
            <a:off x="0" y="820738"/>
            <a:ext cx="9156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3200" b="1" dirty="0">
                <a:solidFill>
                  <a:srgbClr val="0D0D0D"/>
                </a:solidFill>
                <a:latin typeface="Helvetica Light" charset="0"/>
                <a:ea typeface="MS PGothic" charset="-128"/>
              </a:rPr>
              <a:t>CSBC Breast Cancer Overview</a:t>
            </a:r>
          </a:p>
        </p:txBody>
      </p:sp>
      <p:sp>
        <p:nvSpPr>
          <p:cNvPr id="30723" name="Rectangle 2"/>
          <p:cNvSpPr>
            <a:spLocks/>
          </p:cNvSpPr>
          <p:nvPr/>
        </p:nvSpPr>
        <p:spPr bwMode="auto">
          <a:xfrm>
            <a:off x="838200" y="3152775"/>
            <a:ext cx="7404100" cy="195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Andrea </a:t>
            </a:r>
            <a:r>
              <a:rPr lang="en-US" altLang="en-US" sz="1800" dirty="0" err="1">
                <a:solidFill>
                  <a:schemeClr val="tx1"/>
                </a:solidFill>
                <a:latin typeface="Helvetica Light" charset="0"/>
                <a:ea typeface="MS PGothic" charset="-128"/>
              </a:rPr>
              <a:t>Bild</a:t>
            </a:r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, Ph.D.</a:t>
            </a:r>
          </a:p>
          <a:p>
            <a:pPr algn="ctr" eaLnBrk="1" hangingPunct="1"/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Professor, Medical Oncology and Therapeutics</a:t>
            </a:r>
          </a:p>
          <a:p>
            <a:pPr algn="ctr" eaLnBrk="1" hangingPunct="1"/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City of Hope</a:t>
            </a:r>
          </a:p>
          <a:p>
            <a:pPr algn="ctr" eaLnBrk="1" hangingPunct="1"/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abild@coh.org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TextBox 4"/>
          <p:cNvSpPr txBox="1">
            <a:spLocks noChangeArrowheads="1"/>
          </p:cNvSpPr>
          <p:nvPr/>
        </p:nvSpPr>
        <p:spPr bwMode="auto">
          <a:xfrm>
            <a:off x="2286000" y="2743200"/>
            <a:ext cx="46939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Oncogenic Signaling Overview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783"/>
          <p:cNvSpPr txBox="1">
            <a:spLocks noChangeArrowheads="1"/>
          </p:cNvSpPr>
          <p:nvPr/>
        </p:nvSpPr>
        <p:spPr bwMode="auto">
          <a:xfrm>
            <a:off x="457200" y="228600"/>
            <a:ext cx="8153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 anchor="ctr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4800" b="1" dirty="0">
                <a:latin typeface="Helvetica Light" charset="0"/>
              </a:rPr>
              <a:t>Proto-oncogene</a:t>
            </a:r>
          </a:p>
        </p:txBody>
      </p:sp>
      <p:sp>
        <p:nvSpPr>
          <p:cNvPr id="41987" name="Rectangle 1"/>
          <p:cNvSpPr>
            <a:spLocks noChangeArrowheads="1"/>
          </p:cNvSpPr>
          <p:nvPr/>
        </p:nvSpPr>
        <p:spPr bwMode="auto">
          <a:xfrm>
            <a:off x="2286000" y="2736850"/>
            <a:ext cx="4572000" cy="338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Helvetica Light" charset="0"/>
              </a:rPr>
              <a:t>https://</a:t>
            </a:r>
            <a:r>
              <a:rPr lang="en-US" altLang="en-US" dirty="0" err="1">
                <a:latin typeface="Helvetica Light" charset="0"/>
              </a:rPr>
              <a:t>giphy.com</a:t>
            </a:r>
            <a:r>
              <a:rPr lang="en-US" altLang="en-US" dirty="0">
                <a:latin typeface="Helvetica Light" charset="0"/>
              </a:rPr>
              <a:t>/embed/</a:t>
            </a:r>
            <a:r>
              <a:rPr lang="en-US" altLang="en-US" dirty="0" err="1">
                <a:latin typeface="Helvetica Light" charset="0"/>
              </a:rPr>
              <a:t>ypJDAUdeiBZDy</a:t>
            </a:r>
            <a:r>
              <a:rPr lang="en-US" altLang="en-US" dirty="0">
                <a:latin typeface="Helvetica Light" charset="0"/>
              </a:rPr>
              <a:t>" width="480" height="192" </a:t>
            </a:r>
            <a:r>
              <a:rPr lang="en-US" altLang="en-US" dirty="0" err="1">
                <a:latin typeface="Helvetica Light" charset="0"/>
              </a:rPr>
              <a:t>frameBorder</a:t>
            </a:r>
            <a:r>
              <a:rPr lang="en-US" altLang="en-US" dirty="0">
                <a:latin typeface="Helvetica Light" charset="0"/>
              </a:rPr>
              <a:t>="0" class="</a:t>
            </a:r>
            <a:r>
              <a:rPr lang="en-US" altLang="en-US" dirty="0" err="1">
                <a:latin typeface="Helvetica Light" charset="0"/>
              </a:rPr>
              <a:t>giphy</a:t>
            </a:r>
            <a:r>
              <a:rPr lang="en-US" altLang="en-US" dirty="0">
                <a:latin typeface="Helvetica Light" charset="0"/>
              </a:rPr>
              <a:t>-embed" </a:t>
            </a:r>
            <a:r>
              <a:rPr lang="en-US" altLang="en-US" dirty="0" err="1">
                <a:latin typeface="Helvetica Light" charset="0"/>
              </a:rPr>
              <a:t>allowFullScreen</a:t>
            </a:r>
            <a:r>
              <a:rPr lang="en-US" altLang="en-US" dirty="0">
                <a:latin typeface="Helvetica Light" charset="0"/>
              </a:rPr>
              <a:t>&gt;&lt;/iframe&gt;&lt;p&gt;&lt;a </a:t>
            </a:r>
            <a:r>
              <a:rPr lang="en-US" altLang="en-US" dirty="0" err="1">
                <a:latin typeface="Helvetica Light" charset="0"/>
              </a:rPr>
              <a:t>href</a:t>
            </a:r>
            <a:r>
              <a:rPr lang="en-US" altLang="en-US" dirty="0">
                <a:latin typeface="Helvetica Light" charset="0"/>
              </a:rPr>
              <a:t>=</a:t>
            </a:r>
            <a:r>
              <a:rPr lang="en-US" altLang="en-US" dirty="0">
                <a:latin typeface="Helvetica Light" charset="0"/>
                <a:hlinkClick r:id="rId3"/>
              </a:rPr>
              <a:t>https://giphy.com/gifs/ypJDAUdeiBZDy</a:t>
            </a:r>
            <a:endParaRPr lang="en-US" altLang="en-US" dirty="0">
              <a:latin typeface="Helvetica Light" charset="0"/>
            </a:endParaRPr>
          </a:p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9050" y="2032000"/>
            <a:ext cx="9163050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Shape 81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14488"/>
            <a:ext cx="914400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Shape 812"/>
          <p:cNvSpPr txBox="1">
            <a:spLocks noChangeArrowheads="1"/>
          </p:cNvSpPr>
          <p:nvPr/>
        </p:nvSpPr>
        <p:spPr bwMode="auto">
          <a:xfrm>
            <a:off x="457200" y="228600"/>
            <a:ext cx="8153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 anchor="ctr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4800" b="1" dirty="0">
                <a:latin typeface="Helvetica Light" charset="0"/>
              </a:rPr>
              <a:t>Oncogene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790"/>
          <p:cNvSpPr txBox="1">
            <a:spLocks noChangeArrowheads="1"/>
          </p:cNvSpPr>
          <p:nvPr/>
        </p:nvSpPr>
        <p:spPr bwMode="auto">
          <a:xfrm>
            <a:off x="457200" y="228600"/>
            <a:ext cx="8153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 anchor="ctr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4400" b="1" dirty="0">
                <a:latin typeface="Helvetica Light" charset="0"/>
              </a:rPr>
              <a:t>Tumor suppressor gene</a:t>
            </a:r>
          </a:p>
        </p:txBody>
      </p:sp>
      <p:pic>
        <p:nvPicPr>
          <p:cNvPr id="46083" name="Shape 791"/>
          <p:cNvPicPr preferRelativeResize="0"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193800"/>
            <a:ext cx="9144000" cy="523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Shape 792"/>
          <p:cNvSpPr txBox="1">
            <a:spLocks noChangeArrowheads="1"/>
          </p:cNvSpPr>
          <p:nvPr/>
        </p:nvSpPr>
        <p:spPr bwMode="auto">
          <a:xfrm>
            <a:off x="38100" y="6513513"/>
            <a:ext cx="906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SzPct val="25000"/>
            </a:pPr>
            <a:r>
              <a:rPr lang="en-US" altLang="en-US" sz="1000" i="1" dirty="0">
                <a:solidFill>
                  <a:srgbClr val="A5A5A5"/>
                </a:solidFill>
                <a:latin typeface="Helvetica Light" charset="0"/>
              </a:rPr>
              <a:t>Courtesy: http://</a:t>
            </a:r>
            <a:r>
              <a:rPr lang="en-US" altLang="en-US" sz="1000" i="1" dirty="0" err="1">
                <a:solidFill>
                  <a:srgbClr val="A5A5A5"/>
                </a:solidFill>
                <a:latin typeface="Helvetica Light" charset="0"/>
              </a:rPr>
              <a:t>www.tbo.com</a:t>
            </a:r>
            <a:r>
              <a:rPr lang="en-US" altLang="en-US" sz="1000" i="1" dirty="0">
                <a:solidFill>
                  <a:srgbClr val="A5A5A5"/>
                </a:solidFill>
                <a:latin typeface="Helvetica Light" charset="0"/>
              </a:rPr>
              <a:t>/news/education/crossing-guards-hit-the-streets-for-start-of-school-20150823/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  <a:noFill/>
        </p:spPr>
        <p:txBody>
          <a:bodyPr/>
          <a:lstStyle/>
          <a:p>
            <a:pPr>
              <a:defRPr/>
            </a:pPr>
            <a:r>
              <a:rPr lang="en-US" altLang="en-US" i="1" dirty="0">
                <a:ea typeface="ヒラギノ角ゴ ProN W3" pitchFamily="-84" charset="-128"/>
                <a:cs typeface="Helvetica Light" charset="0"/>
                <a:sym typeface="Arial" panose="020B0604020202020204" pitchFamily="34" charset="0"/>
              </a:rPr>
              <a:t>https://www.spandidos-publications.com/10.3892/or.2014.3190</a:t>
            </a:r>
          </a:p>
        </p:txBody>
      </p:sp>
      <p:sp>
        <p:nvSpPr>
          <p:cNvPr id="48131" name="Shape 790"/>
          <p:cNvSpPr txBox="1">
            <a:spLocks noChangeArrowheads="1"/>
          </p:cNvSpPr>
          <p:nvPr/>
        </p:nvSpPr>
        <p:spPr bwMode="auto">
          <a:xfrm>
            <a:off x="457200" y="228600"/>
            <a:ext cx="8153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 anchor="ctr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3200" b="1" dirty="0">
                <a:latin typeface="Helvetica Light" charset="0"/>
              </a:rPr>
              <a:t>Oncogenic Signaling in Breast Cancer</a:t>
            </a:r>
          </a:p>
        </p:txBody>
      </p:sp>
      <p:pic>
        <p:nvPicPr>
          <p:cNvPr id="4813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914400"/>
            <a:ext cx="5113338" cy="558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4B2BA127-70DF-D14D-8C60-EA874EEC805A}" type="slidenum">
              <a:rPr lang="en-US" altLang="en-US"/>
              <a:pPr/>
              <a:t>15</a:t>
            </a:fld>
            <a:endParaRPr lang="en-US" altLang="en-US"/>
          </a:p>
        </p:txBody>
      </p:sp>
      <p:pic>
        <p:nvPicPr>
          <p:cNvPr id="49155" name="Picture 2" descr="Image result for breast cancer clinical er her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000" y="457200"/>
            <a:ext cx="7010400" cy="421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4765675"/>
            <a:ext cx="212883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flipH="1">
            <a:off x="2817813" y="3429000"/>
            <a:ext cx="687387" cy="1336675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49158" name="TextBox 8"/>
          <p:cNvSpPr txBox="1">
            <a:spLocks noChangeArrowheads="1"/>
          </p:cNvSpPr>
          <p:nvPr/>
        </p:nvSpPr>
        <p:spPr bwMode="auto">
          <a:xfrm>
            <a:off x="1311275" y="3657600"/>
            <a:ext cx="20569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sz="1800" dirty="0">
                <a:latin typeface="Helvetica Light" charset="0"/>
              </a:rPr>
              <a:t>Her2 amplification</a:t>
            </a:r>
          </a:p>
        </p:txBody>
      </p:sp>
      <p:pic>
        <p:nvPicPr>
          <p:cNvPr id="4915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76675" y="4765675"/>
            <a:ext cx="42767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6A68692-5F48-7144-9E62-BEFDD1F13C40}" type="slidenum">
              <a:rPr lang="en-US" altLang="en-US"/>
              <a:pPr/>
              <a:t>16</a:t>
            </a:fld>
            <a:endParaRPr lang="en-US" altLang="en-US"/>
          </a:p>
        </p:txBody>
      </p:sp>
      <p:pic>
        <p:nvPicPr>
          <p:cNvPr id="5734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030288"/>
            <a:ext cx="7994650" cy="56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Shape 144"/>
          <p:cNvSpPr>
            <a:spLocks noGrp="1"/>
          </p:cNvSpPr>
          <p:nvPr>
            <p:ph type="title"/>
          </p:nvPr>
        </p:nvSpPr>
        <p:spPr bwMode="auto">
          <a:xfrm>
            <a:off x="1079500" y="236538"/>
            <a:ext cx="7358063" cy="758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sz="2600" b="1" dirty="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</a:rPr>
              <a:t>Molecular Cancer Subtypes—Breast Cancer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3643" y="2359607"/>
            <a:ext cx="8209357" cy="349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5699" tIns="35699" rIns="35699" bIns="35699" spcCol="26776" anchor="ctr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What are some of the consequences of HER2 amplification in a tumor?</a:t>
            </a:r>
            <a:endParaRPr lang="en-US" sz="1800" dirty="0">
              <a:latin typeface="Helvetica Light" charset="0"/>
              <a:ea typeface="ヒラギノ角ゴ ProN W3" pitchFamily="-84" charset="-128"/>
              <a:sym typeface="Gill Sans"/>
            </a:endParaRPr>
          </a:p>
        </p:txBody>
      </p:sp>
      <p:sp>
        <p:nvSpPr>
          <p:cNvPr id="50180" name="TextBox 5"/>
          <p:cNvSpPr txBox="1">
            <a:spLocks noChangeArrowheads="1"/>
          </p:cNvSpPr>
          <p:nvPr/>
        </p:nvSpPr>
        <p:spPr bwMode="auto">
          <a:xfrm>
            <a:off x="3603625" y="914400"/>
            <a:ext cx="1619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Question: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3"/>
          <p:cNvGrpSpPr>
            <a:grpSpLocks/>
          </p:cNvGrpSpPr>
          <p:nvPr/>
        </p:nvGrpSpPr>
        <p:grpSpPr bwMode="auto">
          <a:xfrm>
            <a:off x="76200" y="914400"/>
            <a:ext cx="4179888" cy="1377950"/>
            <a:chOff x="-47" y="-384"/>
            <a:chExt cx="2633" cy="868"/>
          </a:xfrm>
        </p:grpSpPr>
        <p:sp>
          <p:nvSpPr>
            <p:cNvPr id="51733" name="Rectangle 1"/>
            <p:cNvSpPr>
              <a:spLocks/>
            </p:cNvSpPr>
            <p:nvPr/>
          </p:nvSpPr>
          <p:spPr bwMode="auto">
            <a:xfrm>
              <a:off x="-47" y="-384"/>
              <a:ext cx="1088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algn="ctr" eaLnBrk="1" hangingPunct="1"/>
              <a:r>
                <a:rPr lang="en-US" altLang="en-US" sz="1800" dirty="0">
                  <a:solidFill>
                    <a:schemeClr val="tx1"/>
                  </a:solidFill>
                  <a:latin typeface="Helvetica Light" charset="0"/>
                  <a:ea typeface="MS PGothic" charset="-128"/>
                </a:rPr>
                <a:t>Ligand / Growth Factor</a:t>
              </a:r>
            </a:p>
          </p:txBody>
        </p:sp>
        <p:sp>
          <p:nvSpPr>
            <p:cNvPr id="51734" name="Rectangle 2"/>
            <p:cNvSpPr>
              <a:spLocks/>
            </p:cNvSpPr>
            <p:nvPr/>
          </p:nvSpPr>
          <p:spPr bwMode="auto">
            <a:xfrm>
              <a:off x="1498" y="260"/>
              <a:ext cx="1088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>
              <a:lvl1pPr marL="39688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chemeClr val="tx1"/>
                  </a:solidFill>
                  <a:latin typeface="Helvetica Light" charset="0"/>
                  <a:ea typeface="MS PGothic" charset="-128"/>
                </a:rPr>
                <a:t>Receptor</a:t>
              </a:r>
            </a:p>
          </p:txBody>
        </p:sp>
      </p:grpSp>
      <p:grpSp>
        <p:nvGrpSpPr>
          <p:cNvPr id="51203" name="Group 17"/>
          <p:cNvGrpSpPr>
            <a:grpSpLocks/>
          </p:cNvGrpSpPr>
          <p:nvPr/>
        </p:nvGrpSpPr>
        <p:grpSpPr bwMode="auto">
          <a:xfrm>
            <a:off x="2432050" y="5248275"/>
            <a:ext cx="4730750" cy="1414463"/>
            <a:chOff x="0" y="0"/>
            <a:chExt cx="2979" cy="890"/>
          </a:xfrm>
        </p:grpSpPr>
        <p:grpSp>
          <p:nvGrpSpPr>
            <p:cNvPr id="51726" name="Group 15"/>
            <p:cNvGrpSpPr>
              <a:grpSpLocks/>
            </p:cNvGrpSpPr>
            <p:nvPr/>
          </p:nvGrpSpPr>
          <p:grpSpPr bwMode="auto">
            <a:xfrm>
              <a:off x="0" y="0"/>
              <a:ext cx="2979" cy="890"/>
              <a:chOff x="0" y="0"/>
              <a:chExt cx="2979" cy="890"/>
            </a:xfrm>
          </p:grpSpPr>
          <p:pic>
            <p:nvPicPr>
              <p:cNvPr id="51728" name="Picture 10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979" cy="8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1729" name="Group 13"/>
              <p:cNvGrpSpPr>
                <a:grpSpLocks/>
              </p:cNvGrpSpPr>
              <p:nvPr/>
            </p:nvGrpSpPr>
            <p:grpSpPr bwMode="auto">
              <a:xfrm>
                <a:off x="879" y="491"/>
                <a:ext cx="1305" cy="353"/>
                <a:chOff x="0" y="0"/>
                <a:chExt cx="1305" cy="353"/>
              </a:xfrm>
            </p:grpSpPr>
            <p:pic>
              <p:nvPicPr>
                <p:cNvPr id="51731" name="Picture 11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34"/>
                  <a:ext cx="1221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1732" name="Picture 12"/>
                <p:cNvPicPr>
                  <a:picLocks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" y="0"/>
                  <a:ext cx="1267" cy="3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1730" name="Picture 14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8" y="311"/>
                <a:ext cx="742" cy="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727" name="Rectangle 16"/>
            <p:cNvSpPr>
              <a:spLocks/>
            </p:cNvSpPr>
            <p:nvPr/>
          </p:nvSpPr>
          <p:spPr bwMode="auto">
            <a:xfrm>
              <a:off x="964" y="198"/>
              <a:ext cx="1117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40639" bIns="0">
              <a:spAutoFit/>
            </a:bodyPr>
            <a:lstStyle>
              <a:lvl1pPr marL="39688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chemeClr val="tx1"/>
                  </a:solidFill>
                  <a:latin typeface="Arial Italic" charset="0"/>
                  <a:ea typeface="MS PGothic" charset="-128"/>
                  <a:sym typeface="Arial Italic" charset="0"/>
                </a:rPr>
                <a:t>Genomic Effects</a:t>
              </a:r>
            </a:p>
          </p:txBody>
        </p:sp>
      </p:grpSp>
      <p:sp>
        <p:nvSpPr>
          <p:cNvPr id="8210" name="Line 18"/>
          <p:cNvSpPr>
            <a:spLocks noChangeShapeType="1"/>
          </p:cNvSpPr>
          <p:nvPr/>
        </p:nvSpPr>
        <p:spPr bwMode="auto">
          <a:xfrm>
            <a:off x="2209800" y="3810000"/>
            <a:ext cx="762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38100" dist="25399" dir="5400000" algn="ctr" rotWithShape="0">
              <a:schemeClr val="bg2">
                <a:alpha val="37996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Helvetica Light" charset="0"/>
            </a:endParaRPr>
          </a:p>
        </p:txBody>
      </p:sp>
      <p:sp>
        <p:nvSpPr>
          <p:cNvPr id="8211" name="Line 19"/>
          <p:cNvSpPr>
            <a:spLocks noChangeShapeType="1"/>
          </p:cNvSpPr>
          <p:nvPr/>
        </p:nvSpPr>
        <p:spPr bwMode="auto">
          <a:xfrm flipH="1">
            <a:off x="4876800" y="4114800"/>
            <a:ext cx="3048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38100" dist="25399" dir="5400000" algn="ctr" rotWithShape="0">
              <a:schemeClr val="bg2">
                <a:alpha val="37996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Helvetica Light" charset="0"/>
            </a:endParaRPr>
          </a:p>
        </p:txBody>
      </p:sp>
      <p:sp>
        <p:nvSpPr>
          <p:cNvPr id="51206" name="Rectangle 21"/>
          <p:cNvSpPr>
            <a:spLocks/>
          </p:cNvSpPr>
          <p:nvPr/>
        </p:nvSpPr>
        <p:spPr bwMode="auto">
          <a:xfrm>
            <a:off x="0" y="285750"/>
            <a:ext cx="9156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endParaRPr lang="en-US" altLang="en-US" dirty="0">
              <a:solidFill>
                <a:srgbClr val="0D0D0D"/>
              </a:solidFill>
              <a:latin typeface="Helvetica Light" charset="0"/>
              <a:ea typeface="MS PGothic" charset="-128"/>
            </a:endParaRPr>
          </a:p>
        </p:txBody>
      </p:sp>
      <p:grpSp>
        <p:nvGrpSpPr>
          <p:cNvPr id="51207" name="Group 501"/>
          <p:cNvGrpSpPr>
            <a:grpSpLocks/>
          </p:cNvGrpSpPr>
          <p:nvPr/>
        </p:nvGrpSpPr>
        <p:grpSpPr bwMode="auto">
          <a:xfrm>
            <a:off x="-50800" y="2628900"/>
            <a:ext cx="9245600" cy="628650"/>
            <a:chOff x="0" y="0"/>
            <a:chExt cx="5824" cy="396"/>
          </a:xfrm>
        </p:grpSpPr>
        <p:grpSp>
          <p:nvGrpSpPr>
            <p:cNvPr id="51249" name="Group 194"/>
            <p:cNvGrpSpPr>
              <a:grpSpLocks/>
            </p:cNvGrpSpPr>
            <p:nvPr/>
          </p:nvGrpSpPr>
          <p:grpSpPr bwMode="auto">
            <a:xfrm>
              <a:off x="0" y="0"/>
              <a:ext cx="2080" cy="396"/>
              <a:chOff x="0" y="0"/>
              <a:chExt cx="2080" cy="396"/>
            </a:xfrm>
          </p:grpSpPr>
          <p:grpSp>
            <p:nvGrpSpPr>
              <p:cNvPr id="51556" name="Group 40"/>
              <p:cNvGrpSpPr>
                <a:grpSpLocks/>
              </p:cNvGrpSpPr>
              <p:nvPr/>
            </p:nvGrpSpPr>
            <p:grpSpPr bwMode="auto">
              <a:xfrm>
                <a:off x="0" y="0"/>
                <a:ext cx="208" cy="396"/>
                <a:chOff x="0" y="0"/>
                <a:chExt cx="208" cy="396"/>
              </a:xfrm>
            </p:grpSpPr>
            <p:grpSp>
              <p:nvGrpSpPr>
                <p:cNvPr id="51710" name="Group 27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723" name="Freeform 24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24" name="Freeform 25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25" name="Oval 2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711" name="Group 31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720" name="Freeform 28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21" name="Freeform 29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22" name="Oval 3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712" name="Group 35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717" name="Freeform 32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18" name="Freeform 33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19" name="Oval 3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713" name="Group 39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714" name="Freeform 36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15" name="Freeform 37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16" name="Oval 3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57" name="Group 57"/>
              <p:cNvGrpSpPr>
                <a:grpSpLocks/>
              </p:cNvGrpSpPr>
              <p:nvPr/>
            </p:nvGrpSpPr>
            <p:grpSpPr bwMode="auto">
              <a:xfrm>
                <a:off x="208" y="0"/>
                <a:ext cx="208" cy="396"/>
                <a:chOff x="0" y="0"/>
                <a:chExt cx="208" cy="396"/>
              </a:xfrm>
            </p:grpSpPr>
            <p:grpSp>
              <p:nvGrpSpPr>
                <p:cNvPr id="51694" name="Group 44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707" name="Freeform 41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8" name="Freeform 42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9" name="Oval 4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95" name="Group 48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704" name="Freeform 45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5" name="Freeform 46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6" name="Oval 4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96" name="Group 52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701" name="Freeform 49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2" name="Freeform 50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3" name="Oval 5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97" name="Group 56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98" name="Freeform 53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99" name="Freeform 54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700" name="Oval 5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58" name="Group 74"/>
              <p:cNvGrpSpPr>
                <a:grpSpLocks/>
              </p:cNvGrpSpPr>
              <p:nvPr/>
            </p:nvGrpSpPr>
            <p:grpSpPr bwMode="auto">
              <a:xfrm>
                <a:off x="416" y="0"/>
                <a:ext cx="208" cy="396"/>
                <a:chOff x="0" y="0"/>
                <a:chExt cx="208" cy="396"/>
              </a:xfrm>
            </p:grpSpPr>
            <p:grpSp>
              <p:nvGrpSpPr>
                <p:cNvPr id="51678" name="Group 61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91" name="Freeform 58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92" name="Freeform 59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93" name="Oval 6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79" name="Group 65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88" name="Freeform 62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89" name="Freeform 63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90" name="Oval 6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80" name="Group 69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85" name="Freeform 66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86" name="Freeform 67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87" name="Oval 6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81" name="Group 73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82" name="Freeform 70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83" name="Freeform 71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84" name="Oval 7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59" name="Group 91"/>
              <p:cNvGrpSpPr>
                <a:grpSpLocks/>
              </p:cNvGrpSpPr>
              <p:nvPr/>
            </p:nvGrpSpPr>
            <p:grpSpPr bwMode="auto">
              <a:xfrm>
                <a:off x="624" y="0"/>
                <a:ext cx="208" cy="396"/>
                <a:chOff x="0" y="0"/>
                <a:chExt cx="208" cy="396"/>
              </a:xfrm>
            </p:grpSpPr>
            <p:grpSp>
              <p:nvGrpSpPr>
                <p:cNvPr id="51662" name="Group 78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75" name="Freeform 75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6" name="Freeform 76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7" name="Oval 7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63" name="Group 82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72" name="Freeform 79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3" name="Freeform 80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4" name="Oval 8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64" name="Group 86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69" name="Freeform 83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0" name="Freeform 84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71" name="Oval 8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65" name="Group 90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66" name="Freeform 87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67" name="Freeform 88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68" name="Oval 8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0" name="Group 108"/>
              <p:cNvGrpSpPr>
                <a:grpSpLocks/>
              </p:cNvGrpSpPr>
              <p:nvPr/>
            </p:nvGrpSpPr>
            <p:grpSpPr bwMode="auto">
              <a:xfrm>
                <a:off x="832" y="0"/>
                <a:ext cx="208" cy="396"/>
                <a:chOff x="0" y="0"/>
                <a:chExt cx="208" cy="396"/>
              </a:xfrm>
            </p:grpSpPr>
            <p:grpSp>
              <p:nvGrpSpPr>
                <p:cNvPr id="51646" name="Group 95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59" name="Freeform 92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60" name="Freeform 93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61" name="Oval 9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47" name="Group 99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56" name="Freeform 96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7" name="Freeform 97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8" name="Oval 9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48" name="Group 103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53" name="Freeform 100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4" name="Freeform 101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5" name="Oval 10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49" name="Group 107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50" name="Freeform 104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1" name="Freeform 105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52" name="Oval 10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1" name="Group 125"/>
              <p:cNvGrpSpPr>
                <a:grpSpLocks/>
              </p:cNvGrpSpPr>
              <p:nvPr/>
            </p:nvGrpSpPr>
            <p:grpSpPr bwMode="auto">
              <a:xfrm>
                <a:off x="1040" y="0"/>
                <a:ext cx="208" cy="396"/>
                <a:chOff x="0" y="0"/>
                <a:chExt cx="208" cy="396"/>
              </a:xfrm>
            </p:grpSpPr>
            <p:grpSp>
              <p:nvGrpSpPr>
                <p:cNvPr id="51630" name="Group 112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43" name="Freeform 109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44" name="Freeform 110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45" name="Oval 11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31" name="Group 116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40" name="Freeform 113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41" name="Freeform 114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42" name="Oval 11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32" name="Group 120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37" name="Freeform 117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38" name="Freeform 118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39" name="Oval 11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33" name="Group 124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34" name="Freeform 121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35" name="Freeform 122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36" name="Oval 12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2" name="Group 142"/>
              <p:cNvGrpSpPr>
                <a:grpSpLocks/>
              </p:cNvGrpSpPr>
              <p:nvPr/>
            </p:nvGrpSpPr>
            <p:grpSpPr bwMode="auto">
              <a:xfrm>
                <a:off x="1248" y="0"/>
                <a:ext cx="208" cy="396"/>
                <a:chOff x="0" y="0"/>
                <a:chExt cx="208" cy="396"/>
              </a:xfrm>
            </p:grpSpPr>
            <p:grpSp>
              <p:nvGrpSpPr>
                <p:cNvPr id="51614" name="Group 129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27" name="Freeform 126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8" name="Freeform 127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9" name="Oval 12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15" name="Group 133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24" name="Freeform 130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5" name="Freeform 131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6" name="Oval 13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16" name="Group 137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21" name="Freeform 134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2" name="Freeform 135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3" name="Oval 13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17" name="Group 141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18" name="Freeform 138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19" name="Freeform 139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20" name="Oval 14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3" name="Group 159"/>
              <p:cNvGrpSpPr>
                <a:grpSpLocks/>
              </p:cNvGrpSpPr>
              <p:nvPr/>
            </p:nvGrpSpPr>
            <p:grpSpPr bwMode="auto">
              <a:xfrm>
                <a:off x="1456" y="0"/>
                <a:ext cx="208" cy="396"/>
                <a:chOff x="0" y="0"/>
                <a:chExt cx="208" cy="396"/>
              </a:xfrm>
            </p:grpSpPr>
            <p:grpSp>
              <p:nvGrpSpPr>
                <p:cNvPr id="51598" name="Group 146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611" name="Freeform 143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12" name="Freeform 144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13" name="Oval 14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99" name="Group 150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608" name="Freeform 147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09" name="Freeform 148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10" name="Oval 14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00" name="Group 154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605" name="Freeform 151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06" name="Freeform 152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07" name="Oval 15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601" name="Group 158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602" name="Freeform 155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03" name="Freeform 156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604" name="Oval 15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4" name="Group 176"/>
              <p:cNvGrpSpPr>
                <a:grpSpLocks/>
              </p:cNvGrpSpPr>
              <p:nvPr/>
            </p:nvGrpSpPr>
            <p:grpSpPr bwMode="auto">
              <a:xfrm>
                <a:off x="1664" y="0"/>
                <a:ext cx="208" cy="396"/>
                <a:chOff x="0" y="0"/>
                <a:chExt cx="208" cy="396"/>
              </a:xfrm>
            </p:grpSpPr>
            <p:grpSp>
              <p:nvGrpSpPr>
                <p:cNvPr id="51582" name="Group 163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595" name="Freeform 160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6" name="Freeform 161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7" name="Oval 16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83" name="Group 167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592" name="Freeform 164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3" name="Freeform 165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4" name="Oval 16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84" name="Group 171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589" name="Freeform 168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0" name="Freeform 169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91" name="Oval 17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85" name="Group 175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586" name="Freeform 172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87" name="Freeform 173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88" name="Oval 17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1565" name="Group 193"/>
              <p:cNvGrpSpPr>
                <a:grpSpLocks/>
              </p:cNvGrpSpPr>
              <p:nvPr/>
            </p:nvGrpSpPr>
            <p:grpSpPr bwMode="auto">
              <a:xfrm>
                <a:off x="1872" y="0"/>
                <a:ext cx="208" cy="396"/>
                <a:chOff x="0" y="0"/>
                <a:chExt cx="208" cy="396"/>
              </a:xfrm>
            </p:grpSpPr>
            <p:grpSp>
              <p:nvGrpSpPr>
                <p:cNvPr id="51566" name="Group 180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96"/>
                  <a:chOff x="0" y="0"/>
                  <a:chExt cx="96" cy="196"/>
                </a:xfrm>
              </p:grpSpPr>
              <p:sp>
                <p:nvSpPr>
                  <p:cNvPr id="51579" name="Freeform 177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80" name="Freeform 178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81" name="Oval 17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67" name="Group 184"/>
                <p:cNvGrpSpPr>
                  <a:grpSpLocks/>
                </p:cNvGrpSpPr>
                <p:nvPr/>
              </p:nvGrpSpPr>
              <p:grpSpPr bwMode="auto">
                <a:xfrm rot="10800000">
                  <a:off x="0" y="200"/>
                  <a:ext cx="96" cy="196"/>
                  <a:chOff x="0" y="0"/>
                  <a:chExt cx="96" cy="196"/>
                </a:xfrm>
              </p:grpSpPr>
              <p:sp>
                <p:nvSpPr>
                  <p:cNvPr id="51576" name="Freeform 181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7" name="Freeform 182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8" name="Oval 18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68" name="Group 188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96"/>
                  <a:chOff x="0" y="0"/>
                  <a:chExt cx="96" cy="196"/>
                </a:xfrm>
              </p:grpSpPr>
              <p:sp>
                <p:nvSpPr>
                  <p:cNvPr id="51573" name="Freeform 185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4" name="Freeform 186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5" name="Oval 18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1569" name="Group 192"/>
                <p:cNvGrpSpPr>
                  <a:grpSpLocks/>
                </p:cNvGrpSpPr>
                <p:nvPr/>
              </p:nvGrpSpPr>
              <p:grpSpPr bwMode="auto">
                <a:xfrm rot="10800000">
                  <a:off x="96" y="200"/>
                  <a:ext cx="96" cy="196"/>
                  <a:chOff x="0" y="0"/>
                  <a:chExt cx="96" cy="196"/>
                </a:xfrm>
              </p:grpSpPr>
              <p:sp>
                <p:nvSpPr>
                  <p:cNvPr id="51570" name="Freeform 189"/>
                  <p:cNvSpPr>
                    <a:spLocks/>
                  </p:cNvSpPr>
                  <p:nvPr/>
                </p:nvSpPr>
                <p:spPr bwMode="auto">
                  <a:xfrm>
                    <a:off x="5" y="40"/>
                    <a:ext cx="27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1" name="Freeform 190"/>
                  <p:cNvSpPr>
                    <a:spLocks/>
                  </p:cNvSpPr>
                  <p:nvPr/>
                </p:nvSpPr>
                <p:spPr bwMode="auto">
                  <a:xfrm>
                    <a:off x="48" y="40"/>
                    <a:ext cx="26" cy="156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1572" name="Oval 19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88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</p:grpSp>
        <p:grpSp>
          <p:nvGrpSpPr>
            <p:cNvPr id="51250" name="Group 211"/>
            <p:cNvGrpSpPr>
              <a:grpSpLocks/>
            </p:cNvGrpSpPr>
            <p:nvPr/>
          </p:nvGrpSpPr>
          <p:grpSpPr bwMode="auto">
            <a:xfrm>
              <a:off x="2080" y="0"/>
              <a:ext cx="208" cy="396"/>
              <a:chOff x="0" y="0"/>
              <a:chExt cx="208" cy="396"/>
            </a:xfrm>
          </p:grpSpPr>
          <p:grpSp>
            <p:nvGrpSpPr>
              <p:cNvPr id="51540" name="Group 19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553" name="Freeform 19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54" name="Freeform 19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55" name="Oval 19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41" name="Group 202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550" name="Freeform 19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51" name="Freeform 20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52" name="Oval 20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42" name="Group 20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547" name="Freeform 20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48" name="Freeform 20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49" name="Oval 20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43" name="Group 210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544" name="Freeform 20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45" name="Freeform 20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46" name="Oval 20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1" name="Group 228"/>
            <p:cNvGrpSpPr>
              <a:grpSpLocks/>
            </p:cNvGrpSpPr>
            <p:nvPr/>
          </p:nvGrpSpPr>
          <p:grpSpPr bwMode="auto">
            <a:xfrm>
              <a:off x="2288" y="0"/>
              <a:ext cx="208" cy="396"/>
              <a:chOff x="0" y="0"/>
              <a:chExt cx="208" cy="396"/>
            </a:xfrm>
          </p:grpSpPr>
          <p:grpSp>
            <p:nvGrpSpPr>
              <p:cNvPr id="51524" name="Group 215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537" name="Freeform 21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8" name="Freeform 21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9" name="Oval 21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25" name="Group 219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534" name="Freeform 21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5" name="Freeform 21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6" name="Oval 21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26" name="Group 223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531" name="Freeform 22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2" name="Freeform 22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3" name="Oval 22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27" name="Group 227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528" name="Freeform 22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29" name="Freeform 22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30" name="Oval 22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2" name="Group 245"/>
            <p:cNvGrpSpPr>
              <a:grpSpLocks/>
            </p:cNvGrpSpPr>
            <p:nvPr/>
          </p:nvGrpSpPr>
          <p:grpSpPr bwMode="auto">
            <a:xfrm>
              <a:off x="2496" y="0"/>
              <a:ext cx="208" cy="396"/>
              <a:chOff x="0" y="0"/>
              <a:chExt cx="208" cy="396"/>
            </a:xfrm>
          </p:grpSpPr>
          <p:grpSp>
            <p:nvGrpSpPr>
              <p:cNvPr id="51508" name="Group 232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521" name="Freeform 22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22" name="Freeform 23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23" name="Oval 23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09" name="Group 236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518" name="Freeform 23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19" name="Freeform 23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20" name="Oval 23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10" name="Group 240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515" name="Freeform 23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16" name="Freeform 23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17" name="Oval 23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511" name="Group 244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512" name="Freeform 24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13" name="Freeform 24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14" name="Oval 24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3" name="Group 262"/>
            <p:cNvGrpSpPr>
              <a:grpSpLocks/>
            </p:cNvGrpSpPr>
            <p:nvPr/>
          </p:nvGrpSpPr>
          <p:grpSpPr bwMode="auto">
            <a:xfrm>
              <a:off x="2704" y="0"/>
              <a:ext cx="208" cy="396"/>
              <a:chOff x="0" y="0"/>
              <a:chExt cx="208" cy="396"/>
            </a:xfrm>
          </p:grpSpPr>
          <p:grpSp>
            <p:nvGrpSpPr>
              <p:cNvPr id="51492" name="Group 24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505" name="Freeform 24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6" name="Freeform 24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7" name="Oval 24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93" name="Group 253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502" name="Freeform 25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3" name="Freeform 25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4" name="Oval 25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94" name="Group 25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99" name="Freeform 25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0" name="Freeform 25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501" name="Oval 25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95" name="Group 261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96" name="Freeform 25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97" name="Freeform 25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98" name="Oval 26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4" name="Group 279"/>
            <p:cNvGrpSpPr>
              <a:grpSpLocks/>
            </p:cNvGrpSpPr>
            <p:nvPr/>
          </p:nvGrpSpPr>
          <p:grpSpPr bwMode="auto">
            <a:xfrm>
              <a:off x="2912" y="0"/>
              <a:ext cx="208" cy="396"/>
              <a:chOff x="0" y="0"/>
              <a:chExt cx="208" cy="396"/>
            </a:xfrm>
          </p:grpSpPr>
          <p:grpSp>
            <p:nvGrpSpPr>
              <p:cNvPr id="51476" name="Group 26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89" name="Freeform 26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90" name="Freeform 26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91" name="Oval 26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77" name="Group 270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86" name="Freeform 26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7" name="Freeform 26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8" name="Oval 26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78" name="Group 27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83" name="Freeform 27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4" name="Freeform 27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5" name="Oval 27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79" name="Group 278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80" name="Freeform 27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1" name="Freeform 27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82" name="Oval 27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5" name="Group 296"/>
            <p:cNvGrpSpPr>
              <a:grpSpLocks/>
            </p:cNvGrpSpPr>
            <p:nvPr/>
          </p:nvGrpSpPr>
          <p:grpSpPr bwMode="auto">
            <a:xfrm>
              <a:off x="3120" y="0"/>
              <a:ext cx="208" cy="396"/>
              <a:chOff x="0" y="0"/>
              <a:chExt cx="208" cy="396"/>
            </a:xfrm>
          </p:grpSpPr>
          <p:grpSp>
            <p:nvGrpSpPr>
              <p:cNvPr id="51460" name="Group 28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73" name="Freeform 28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74" name="Freeform 28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75" name="Oval 28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61" name="Group 287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70" name="Freeform 28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71" name="Freeform 28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72" name="Oval 28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62" name="Group 29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67" name="Freeform 28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68" name="Freeform 28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69" name="Oval 29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63" name="Group 295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64" name="Freeform 29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65" name="Freeform 29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66" name="Oval 29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6" name="Group 313"/>
            <p:cNvGrpSpPr>
              <a:grpSpLocks/>
            </p:cNvGrpSpPr>
            <p:nvPr/>
          </p:nvGrpSpPr>
          <p:grpSpPr bwMode="auto">
            <a:xfrm>
              <a:off x="3328" y="0"/>
              <a:ext cx="208" cy="396"/>
              <a:chOff x="0" y="0"/>
              <a:chExt cx="208" cy="396"/>
            </a:xfrm>
          </p:grpSpPr>
          <p:grpSp>
            <p:nvGrpSpPr>
              <p:cNvPr id="51444" name="Group 30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57" name="Freeform 29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8" name="Freeform 29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9" name="Oval 29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45" name="Group 304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54" name="Freeform 30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5" name="Freeform 30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6" name="Oval 30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46" name="Group 30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51" name="Freeform 30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2" name="Freeform 30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3" name="Oval 30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47" name="Group 312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48" name="Freeform 30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49" name="Freeform 31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50" name="Oval 31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7" name="Group 330"/>
            <p:cNvGrpSpPr>
              <a:grpSpLocks/>
            </p:cNvGrpSpPr>
            <p:nvPr/>
          </p:nvGrpSpPr>
          <p:grpSpPr bwMode="auto">
            <a:xfrm>
              <a:off x="3536" y="0"/>
              <a:ext cx="208" cy="396"/>
              <a:chOff x="0" y="0"/>
              <a:chExt cx="208" cy="396"/>
            </a:xfrm>
          </p:grpSpPr>
          <p:grpSp>
            <p:nvGrpSpPr>
              <p:cNvPr id="51428" name="Group 31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41" name="Freeform 31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42" name="Freeform 31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43" name="Oval 31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29" name="Group 321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38" name="Freeform 31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39" name="Freeform 31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40" name="Oval 32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30" name="Group 32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35" name="Freeform 32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36" name="Freeform 32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37" name="Oval 32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31" name="Group 329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32" name="Freeform 32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33" name="Freeform 32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34" name="Oval 32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8" name="Group 347"/>
            <p:cNvGrpSpPr>
              <a:grpSpLocks/>
            </p:cNvGrpSpPr>
            <p:nvPr/>
          </p:nvGrpSpPr>
          <p:grpSpPr bwMode="auto">
            <a:xfrm>
              <a:off x="3744" y="0"/>
              <a:ext cx="208" cy="396"/>
              <a:chOff x="0" y="0"/>
              <a:chExt cx="208" cy="396"/>
            </a:xfrm>
          </p:grpSpPr>
          <p:grpSp>
            <p:nvGrpSpPr>
              <p:cNvPr id="51412" name="Group 334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25" name="Freeform 33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6" name="Freeform 33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7" name="Oval 33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13" name="Group 338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22" name="Freeform 33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3" name="Freeform 33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4" name="Oval 33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14" name="Group 342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19" name="Freeform 33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0" name="Freeform 34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21" name="Oval 34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415" name="Group 346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16" name="Freeform 34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17" name="Freeform 34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18" name="Oval 34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59" name="Group 364"/>
            <p:cNvGrpSpPr>
              <a:grpSpLocks/>
            </p:cNvGrpSpPr>
            <p:nvPr/>
          </p:nvGrpSpPr>
          <p:grpSpPr bwMode="auto">
            <a:xfrm>
              <a:off x="3952" y="0"/>
              <a:ext cx="208" cy="396"/>
              <a:chOff x="0" y="0"/>
              <a:chExt cx="208" cy="396"/>
            </a:xfrm>
          </p:grpSpPr>
          <p:grpSp>
            <p:nvGrpSpPr>
              <p:cNvPr id="51396" name="Group 351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409" name="Freeform 34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10" name="Freeform 34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11" name="Oval 35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97" name="Group 355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406" name="Freeform 35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7" name="Freeform 35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8" name="Oval 35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98" name="Group 359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403" name="Freeform 35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4" name="Freeform 35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5" name="Oval 35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99" name="Group 363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400" name="Freeform 36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1" name="Freeform 36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402" name="Oval 36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0" name="Group 381"/>
            <p:cNvGrpSpPr>
              <a:grpSpLocks/>
            </p:cNvGrpSpPr>
            <p:nvPr/>
          </p:nvGrpSpPr>
          <p:grpSpPr bwMode="auto">
            <a:xfrm>
              <a:off x="4160" y="0"/>
              <a:ext cx="208" cy="396"/>
              <a:chOff x="0" y="0"/>
              <a:chExt cx="208" cy="396"/>
            </a:xfrm>
          </p:grpSpPr>
          <p:grpSp>
            <p:nvGrpSpPr>
              <p:cNvPr id="51380" name="Group 36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93" name="Freeform 36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94" name="Freeform 36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95" name="Oval 36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81" name="Group 372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90" name="Freeform 36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91" name="Freeform 37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92" name="Oval 37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82" name="Group 37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87" name="Freeform 37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88" name="Freeform 37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89" name="Oval 37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83" name="Group 380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84" name="Freeform 37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85" name="Freeform 37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86" name="Oval 37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1" name="Group 398"/>
            <p:cNvGrpSpPr>
              <a:grpSpLocks/>
            </p:cNvGrpSpPr>
            <p:nvPr/>
          </p:nvGrpSpPr>
          <p:grpSpPr bwMode="auto">
            <a:xfrm>
              <a:off x="4368" y="0"/>
              <a:ext cx="208" cy="396"/>
              <a:chOff x="0" y="0"/>
              <a:chExt cx="208" cy="396"/>
            </a:xfrm>
          </p:grpSpPr>
          <p:grpSp>
            <p:nvGrpSpPr>
              <p:cNvPr id="51364" name="Group 385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77" name="Freeform 38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8" name="Freeform 38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9" name="Oval 38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65" name="Group 389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74" name="Freeform 38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5" name="Freeform 38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6" name="Oval 38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66" name="Group 393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71" name="Freeform 39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2" name="Freeform 39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3" name="Oval 39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67" name="Group 397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68" name="Freeform 39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69" name="Freeform 39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70" name="Oval 39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2" name="Group 415"/>
            <p:cNvGrpSpPr>
              <a:grpSpLocks/>
            </p:cNvGrpSpPr>
            <p:nvPr/>
          </p:nvGrpSpPr>
          <p:grpSpPr bwMode="auto">
            <a:xfrm>
              <a:off x="4576" y="0"/>
              <a:ext cx="208" cy="396"/>
              <a:chOff x="0" y="0"/>
              <a:chExt cx="208" cy="396"/>
            </a:xfrm>
          </p:grpSpPr>
          <p:grpSp>
            <p:nvGrpSpPr>
              <p:cNvPr id="51348" name="Group 402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61" name="Freeform 39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62" name="Freeform 40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63" name="Oval 40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49" name="Group 406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58" name="Freeform 40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59" name="Freeform 40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60" name="Oval 40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50" name="Group 410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55" name="Freeform 40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56" name="Freeform 40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57" name="Oval 40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51" name="Group 414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52" name="Freeform 41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53" name="Freeform 41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54" name="Oval 41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3" name="Group 432"/>
            <p:cNvGrpSpPr>
              <a:grpSpLocks/>
            </p:cNvGrpSpPr>
            <p:nvPr/>
          </p:nvGrpSpPr>
          <p:grpSpPr bwMode="auto">
            <a:xfrm>
              <a:off x="4784" y="0"/>
              <a:ext cx="208" cy="396"/>
              <a:chOff x="0" y="0"/>
              <a:chExt cx="208" cy="396"/>
            </a:xfrm>
          </p:grpSpPr>
          <p:grpSp>
            <p:nvGrpSpPr>
              <p:cNvPr id="51332" name="Group 41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45" name="Freeform 41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6" name="Freeform 41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7" name="Oval 41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33" name="Group 423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42" name="Freeform 42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3" name="Freeform 42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4" name="Oval 42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34" name="Group 42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39" name="Freeform 42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0" name="Freeform 42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41" name="Oval 42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35" name="Group 431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36" name="Freeform 42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37" name="Freeform 42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38" name="Oval 43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4" name="Group 449"/>
            <p:cNvGrpSpPr>
              <a:grpSpLocks/>
            </p:cNvGrpSpPr>
            <p:nvPr/>
          </p:nvGrpSpPr>
          <p:grpSpPr bwMode="auto">
            <a:xfrm>
              <a:off x="4992" y="0"/>
              <a:ext cx="208" cy="396"/>
              <a:chOff x="0" y="0"/>
              <a:chExt cx="208" cy="396"/>
            </a:xfrm>
          </p:grpSpPr>
          <p:grpSp>
            <p:nvGrpSpPr>
              <p:cNvPr id="51316" name="Group 43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29" name="Freeform 433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30" name="Freeform 434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31" name="Oval 43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17" name="Group 440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26" name="Freeform 43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7" name="Freeform 43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8" name="Oval 43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18" name="Group 44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23" name="Freeform 44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4" name="Freeform 44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5" name="Oval 44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19" name="Group 448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20" name="Freeform 44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1" name="Freeform 44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22" name="Oval 44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5" name="Group 466"/>
            <p:cNvGrpSpPr>
              <a:grpSpLocks/>
            </p:cNvGrpSpPr>
            <p:nvPr/>
          </p:nvGrpSpPr>
          <p:grpSpPr bwMode="auto">
            <a:xfrm>
              <a:off x="5200" y="0"/>
              <a:ext cx="208" cy="396"/>
              <a:chOff x="0" y="0"/>
              <a:chExt cx="208" cy="396"/>
            </a:xfrm>
          </p:grpSpPr>
          <p:grpSp>
            <p:nvGrpSpPr>
              <p:cNvPr id="51300" name="Group 45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313" name="Freeform 450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14" name="Freeform 451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15" name="Oval 45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01" name="Group 457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310" name="Freeform 45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11" name="Freeform 45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12" name="Oval 45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02" name="Group 46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307" name="Freeform 45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08" name="Freeform 45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09" name="Oval 46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303" name="Group 465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304" name="Freeform 46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05" name="Freeform 46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306" name="Oval 46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6" name="Group 483"/>
            <p:cNvGrpSpPr>
              <a:grpSpLocks/>
            </p:cNvGrpSpPr>
            <p:nvPr/>
          </p:nvGrpSpPr>
          <p:grpSpPr bwMode="auto">
            <a:xfrm>
              <a:off x="5408" y="0"/>
              <a:ext cx="208" cy="396"/>
              <a:chOff x="0" y="0"/>
              <a:chExt cx="208" cy="396"/>
            </a:xfrm>
          </p:grpSpPr>
          <p:grpSp>
            <p:nvGrpSpPr>
              <p:cNvPr id="51284" name="Group 47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297" name="Freeform 467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8" name="Freeform 468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9" name="Oval 46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85" name="Group 474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294" name="Freeform 471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5" name="Freeform 472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6" name="Oval 47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86" name="Group 47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291" name="Freeform 475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2" name="Freeform 476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3" name="Oval 47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87" name="Group 482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288" name="Freeform 479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89" name="Freeform 480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90" name="Oval 48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1267" name="Group 500"/>
            <p:cNvGrpSpPr>
              <a:grpSpLocks/>
            </p:cNvGrpSpPr>
            <p:nvPr/>
          </p:nvGrpSpPr>
          <p:grpSpPr bwMode="auto">
            <a:xfrm>
              <a:off x="5616" y="0"/>
              <a:ext cx="208" cy="396"/>
              <a:chOff x="0" y="0"/>
              <a:chExt cx="208" cy="396"/>
            </a:xfrm>
          </p:grpSpPr>
          <p:grpSp>
            <p:nvGrpSpPr>
              <p:cNvPr id="51268" name="Group 48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96"/>
                <a:chOff x="0" y="0"/>
                <a:chExt cx="96" cy="196"/>
              </a:xfrm>
            </p:grpSpPr>
            <p:sp>
              <p:nvSpPr>
                <p:cNvPr id="51281" name="Freeform 484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82" name="Freeform 485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83" name="Oval 48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69" name="Group 491"/>
              <p:cNvGrpSpPr>
                <a:grpSpLocks/>
              </p:cNvGrpSpPr>
              <p:nvPr/>
            </p:nvGrpSpPr>
            <p:grpSpPr bwMode="auto">
              <a:xfrm rot="10800000">
                <a:off x="0" y="200"/>
                <a:ext cx="96" cy="196"/>
                <a:chOff x="0" y="0"/>
                <a:chExt cx="96" cy="196"/>
              </a:xfrm>
            </p:grpSpPr>
            <p:sp>
              <p:nvSpPr>
                <p:cNvPr id="51278" name="Freeform 488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79" name="Freeform 489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80" name="Oval 49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70" name="Group 49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96"/>
                <a:chOff x="0" y="0"/>
                <a:chExt cx="96" cy="196"/>
              </a:xfrm>
            </p:grpSpPr>
            <p:sp>
              <p:nvSpPr>
                <p:cNvPr id="51275" name="Freeform 492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76" name="Freeform 493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77" name="Oval 49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1271" name="Group 499"/>
              <p:cNvGrpSpPr>
                <a:grpSpLocks/>
              </p:cNvGrpSpPr>
              <p:nvPr/>
            </p:nvGrpSpPr>
            <p:grpSpPr bwMode="auto">
              <a:xfrm rot="10800000">
                <a:off x="96" y="200"/>
                <a:ext cx="96" cy="196"/>
                <a:chOff x="0" y="0"/>
                <a:chExt cx="96" cy="196"/>
              </a:xfrm>
            </p:grpSpPr>
            <p:sp>
              <p:nvSpPr>
                <p:cNvPr id="51272" name="Freeform 496"/>
                <p:cNvSpPr>
                  <a:spLocks/>
                </p:cNvSpPr>
                <p:nvPr/>
              </p:nvSpPr>
              <p:spPr bwMode="auto">
                <a:xfrm>
                  <a:off x="5" y="40"/>
                  <a:ext cx="27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73" name="Freeform 497"/>
                <p:cNvSpPr>
                  <a:spLocks/>
                </p:cNvSpPr>
                <p:nvPr/>
              </p:nvSpPr>
              <p:spPr bwMode="auto">
                <a:xfrm>
                  <a:off x="48" y="40"/>
                  <a:ext cx="26" cy="15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1274" name="Oval 49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88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</p:grpSp>
      <p:grpSp>
        <p:nvGrpSpPr>
          <p:cNvPr id="51208" name="Group 517"/>
          <p:cNvGrpSpPr>
            <a:grpSpLocks/>
          </p:cNvGrpSpPr>
          <p:nvPr/>
        </p:nvGrpSpPr>
        <p:grpSpPr bwMode="auto">
          <a:xfrm>
            <a:off x="1571625" y="1393825"/>
            <a:ext cx="725488" cy="2847975"/>
            <a:chOff x="0" y="0"/>
            <a:chExt cx="456" cy="1793"/>
          </a:xfrm>
        </p:grpSpPr>
        <p:grpSp>
          <p:nvGrpSpPr>
            <p:cNvPr id="51234" name="Group 515"/>
            <p:cNvGrpSpPr>
              <a:grpSpLocks/>
            </p:cNvGrpSpPr>
            <p:nvPr/>
          </p:nvGrpSpPr>
          <p:grpSpPr bwMode="auto">
            <a:xfrm>
              <a:off x="103" y="15"/>
              <a:ext cx="353" cy="1778"/>
              <a:chOff x="0" y="0"/>
              <a:chExt cx="353" cy="1777"/>
            </a:xfrm>
          </p:grpSpPr>
          <p:grpSp>
            <p:nvGrpSpPr>
              <p:cNvPr id="51236" name="Group 511"/>
              <p:cNvGrpSpPr>
                <a:grpSpLocks/>
              </p:cNvGrpSpPr>
              <p:nvPr/>
            </p:nvGrpSpPr>
            <p:grpSpPr bwMode="auto">
              <a:xfrm>
                <a:off x="19" y="0"/>
                <a:ext cx="334" cy="1282"/>
                <a:chOff x="0" y="0"/>
                <a:chExt cx="334" cy="1282"/>
              </a:xfrm>
            </p:grpSpPr>
            <p:sp>
              <p:nvSpPr>
                <p:cNvPr id="8694" name="Line 502"/>
                <p:cNvSpPr>
                  <a:spLocks noChangeShapeType="1"/>
                </p:cNvSpPr>
                <p:nvPr/>
              </p:nvSpPr>
              <p:spPr bwMode="auto">
                <a:xfrm flipH="1">
                  <a:off x="225" y="354"/>
                  <a:ext cx="1" cy="2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1241" name="Picture 503"/>
                <p:cNvPicPr>
                  <a:picLocks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291" cy="4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51242" name="Group 509"/>
                <p:cNvGrpSpPr>
                  <a:grpSpLocks/>
                </p:cNvGrpSpPr>
                <p:nvPr/>
              </p:nvGrpSpPr>
              <p:grpSpPr bwMode="auto">
                <a:xfrm>
                  <a:off x="85" y="671"/>
                  <a:ext cx="193" cy="611"/>
                  <a:chOff x="0" y="0"/>
                  <a:chExt cx="192" cy="611"/>
                </a:xfrm>
              </p:grpSpPr>
              <p:sp>
                <p:nvSpPr>
                  <p:cNvPr id="8696" name="Oval 504"/>
                  <p:cNvSpPr>
                    <a:spLocks/>
                  </p:cNvSpPr>
                  <p:nvPr/>
                </p:nvSpPr>
                <p:spPr bwMode="auto">
                  <a:xfrm rot="839999">
                    <a:off x="89" y="187"/>
                    <a:ext cx="95" cy="8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blurRad="38100" dist="25399" dir="5400000" algn="ctr" rotWithShape="0">
                      <a:schemeClr val="bg2">
                        <a:alpha val="34998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eaLnBrk="1" hangingPunct="1"/>
                    <a:endParaRPr lang="x-none" altLang="x-none" dirty="0">
                      <a:latin typeface="Helvetica Light" charset="0"/>
                    </a:endParaRPr>
                  </a:p>
                </p:txBody>
              </p:sp>
              <p:sp>
                <p:nvSpPr>
                  <p:cNvPr id="8697" name="Oval 505"/>
                  <p:cNvSpPr>
                    <a:spLocks/>
                  </p:cNvSpPr>
                  <p:nvPr/>
                </p:nvSpPr>
                <p:spPr bwMode="auto">
                  <a:xfrm rot="839999">
                    <a:off x="76" y="247"/>
                    <a:ext cx="95" cy="8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blurRad="38100" dist="25399" dir="5400000" algn="ctr" rotWithShape="0">
                      <a:schemeClr val="bg2">
                        <a:alpha val="34998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eaLnBrk="1" hangingPunct="1"/>
                    <a:endParaRPr lang="x-none" altLang="x-none" dirty="0">
                      <a:latin typeface="Helvetica Light" charset="0"/>
                    </a:endParaRPr>
                  </a:p>
                </p:txBody>
              </p:sp>
              <p:sp>
                <p:nvSpPr>
                  <p:cNvPr id="8698" name="Oval 506"/>
                  <p:cNvSpPr>
                    <a:spLocks/>
                  </p:cNvSpPr>
                  <p:nvPr/>
                </p:nvSpPr>
                <p:spPr bwMode="auto">
                  <a:xfrm rot="839999">
                    <a:off x="58" y="327"/>
                    <a:ext cx="96" cy="8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outerShdw blurRad="38100" dist="25399" dir="5400000" algn="ctr" rotWithShape="0">
                      <a:schemeClr val="bg2">
                        <a:alpha val="34998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pPr eaLnBrk="1" hangingPunct="1"/>
                    <a:endParaRPr lang="x-none" altLang="x-none" dirty="0">
                      <a:latin typeface="Helvetica Light" charset="0"/>
                    </a:endParaRPr>
                  </a:p>
                </p:txBody>
              </p:sp>
              <p:sp>
                <p:nvSpPr>
                  <p:cNvPr id="8699" name="Freeform 507"/>
                  <p:cNvSpPr>
                    <a:spLocks/>
                  </p:cNvSpPr>
                  <p:nvPr/>
                </p:nvSpPr>
                <p:spPr bwMode="auto">
                  <a:xfrm rot="-5400000">
                    <a:off x="39" y="70"/>
                    <a:ext cx="190" cy="6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 w 21600"/>
                      <a:gd name="T3" fmla="*/ 0 h 21600"/>
                      <a:gd name="T4" fmla="*/ 2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cubicBezTo>
                          <a:pt x="5400" y="0"/>
                          <a:pt x="10800" y="5400"/>
                          <a:pt x="10800" y="10800"/>
                        </a:cubicBezTo>
                        <a:cubicBezTo>
                          <a:pt x="10800" y="16200"/>
                          <a:pt x="16200" y="21600"/>
                          <a:pt x="21600" y="21600"/>
                        </a:cubicBezTo>
                      </a:path>
                    </a:pathLst>
                  </a:custGeom>
                  <a:noFill/>
                  <a:ln w="3810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38100" dist="25399" dir="5400000" algn="ctr" rotWithShape="0">
                      <a:schemeClr val="bg2">
                        <a:alpha val="37996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8700" name="Freeform 508"/>
                  <p:cNvSpPr>
                    <a:spLocks/>
                  </p:cNvSpPr>
                  <p:nvPr/>
                </p:nvSpPr>
                <p:spPr bwMode="auto">
                  <a:xfrm rot="-5400000">
                    <a:off x="-78" y="450"/>
                    <a:ext cx="223" cy="6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1 w 21600"/>
                      <a:gd name="T3" fmla="*/ 0 h 21600"/>
                      <a:gd name="T4" fmla="*/ 2 w 21600"/>
                      <a:gd name="T5" fmla="*/ 0 h 21600"/>
                      <a:gd name="T6" fmla="*/ 0 60000 65536"/>
                      <a:gd name="T7" fmla="*/ 0 60000 65536"/>
                      <a:gd name="T8" fmla="*/ 0 60000 6553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0"/>
                        </a:moveTo>
                        <a:cubicBezTo>
                          <a:pt x="5400" y="0"/>
                          <a:pt x="10800" y="5400"/>
                          <a:pt x="10800" y="10800"/>
                        </a:cubicBezTo>
                        <a:cubicBezTo>
                          <a:pt x="10800" y="16200"/>
                          <a:pt x="16200" y="21600"/>
                          <a:pt x="21600" y="21600"/>
                        </a:cubicBezTo>
                      </a:path>
                    </a:pathLst>
                  </a:custGeom>
                  <a:noFill/>
                  <a:ln w="38100" cap="flat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>
                    <a:outerShdw blurRad="38100" dist="25399" dir="5400000" algn="ctr" rotWithShape="0">
                      <a:schemeClr val="bg2">
                        <a:alpha val="37996"/>
                      </a:scheme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</p:grpSp>
            <p:pic>
              <p:nvPicPr>
                <p:cNvPr id="51243" name="Picture 510"/>
                <p:cNvPicPr>
                  <a:picLocks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1" y="426"/>
                  <a:ext cx="223" cy="3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51237" name="Picture 512"/>
              <p:cNvPicPr>
                <a:picLocks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" y="1278"/>
                <a:ext cx="161" cy="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705" name="Freeform 513"/>
              <p:cNvSpPr>
                <a:spLocks/>
              </p:cNvSpPr>
              <p:nvPr/>
            </p:nvSpPr>
            <p:spPr bwMode="auto">
              <a:xfrm rot="5400000" flipH="1">
                <a:off x="-12" y="1646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400" y="0"/>
                      <a:pt x="10800" y="5400"/>
                      <a:pt x="10800" y="10800"/>
                    </a:cubicBezTo>
                    <a:cubicBezTo>
                      <a:pt x="10800" y="16200"/>
                      <a:pt x="16200" y="2160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  <p:pic>
            <p:nvPicPr>
              <p:cNvPr id="51239" name="Picture 514"/>
              <p:cNvPicPr>
                <a:picLocks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424"/>
                <a:ext cx="215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1235" name="Picture 516"/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3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21" name="Oval 520"/>
          <p:cNvSpPr>
            <a:spLocks noChangeArrowheads="1"/>
          </p:cNvSpPr>
          <p:nvPr/>
        </p:nvSpPr>
        <p:spPr bwMode="auto">
          <a:xfrm>
            <a:off x="4953000" y="3505200"/>
            <a:ext cx="685800" cy="533400"/>
          </a:xfrm>
          <a:prstGeom prst="ellipse">
            <a:avLst/>
          </a:prstGeom>
          <a:solidFill>
            <a:srgbClr val="4F81BD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/>
          <a:lstStyle/>
          <a:p>
            <a:pPr eaLnBrk="1" hangingPunct="1"/>
            <a:endParaRPr lang="x-none" altLang="x-none" dirty="0">
              <a:latin typeface="Helvetica Light" charset="0"/>
            </a:endParaRPr>
          </a:p>
        </p:txBody>
      </p:sp>
      <p:sp>
        <p:nvSpPr>
          <p:cNvPr id="51210" name="TextBox 525"/>
          <p:cNvSpPr txBox="1">
            <a:spLocks noChangeArrowheads="1"/>
          </p:cNvSpPr>
          <p:nvPr/>
        </p:nvSpPr>
        <p:spPr bwMode="auto">
          <a:xfrm>
            <a:off x="5715000" y="3581400"/>
            <a:ext cx="2236423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Helvetica Light" charset="0"/>
              </a:rPr>
              <a:t>Cytoplasmic Effects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2400" y="4343400"/>
            <a:ext cx="2209800" cy="2295525"/>
            <a:chOff x="152400" y="4343400"/>
            <a:chExt cx="2209800" cy="2294930"/>
          </a:xfrm>
        </p:grpSpPr>
        <p:sp>
          <p:nvSpPr>
            <p:cNvPr id="51231" name="TextBox 2"/>
            <p:cNvSpPr txBox="1">
              <a:spLocks noChangeArrowheads="1"/>
            </p:cNvSpPr>
            <p:nvPr/>
          </p:nvSpPr>
          <p:spPr bwMode="auto">
            <a:xfrm>
              <a:off x="152400" y="5715000"/>
              <a:ext cx="22098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dirty="0">
                  <a:latin typeface="Helvetica Light" charset="0"/>
                </a:rPr>
                <a:t>Signal transduction can branch down multiple pathways</a:t>
              </a:r>
            </a:p>
          </p:txBody>
        </p:sp>
        <p:sp>
          <p:nvSpPr>
            <p:cNvPr id="527" name="Oval 526"/>
            <p:cNvSpPr>
              <a:spLocks noChangeArrowheads="1"/>
            </p:cNvSpPr>
            <p:nvPr/>
          </p:nvSpPr>
          <p:spPr bwMode="auto">
            <a:xfrm>
              <a:off x="990600" y="5181383"/>
              <a:ext cx="685800" cy="533262"/>
            </a:xfrm>
            <a:prstGeom prst="ellipse">
              <a:avLst/>
            </a:prstGeom>
            <a:solidFill>
              <a:srgbClr val="4F81BD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x-none" altLang="x-none" dirty="0">
                <a:latin typeface="Helvetica Light" charset="0"/>
              </a:endParaRPr>
            </a:p>
          </p:txBody>
        </p:sp>
        <p:sp>
          <p:nvSpPr>
            <p:cNvPr id="528" name="Line 18"/>
            <p:cNvSpPr>
              <a:spLocks noChangeShapeType="1"/>
            </p:cNvSpPr>
            <p:nvPr/>
          </p:nvSpPr>
          <p:spPr bwMode="auto">
            <a:xfrm flipH="1">
              <a:off x="1524000" y="4343400"/>
              <a:ext cx="304800" cy="68562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arrow" w="med" len="med"/>
            </a:ln>
            <a:effectLst>
              <a:outerShdw blurRad="38100" dist="25399" dir="5400000" algn="ctr" rotWithShape="0">
                <a:schemeClr val="bg2">
                  <a:alpha val="37996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Helvetica Light" charset="0"/>
              </a:endParaRPr>
            </a:p>
          </p:txBody>
        </p:sp>
      </p:grpSp>
      <p:sp>
        <p:nvSpPr>
          <p:cNvPr id="531" name="Oval 530"/>
          <p:cNvSpPr>
            <a:spLocks noChangeArrowheads="1"/>
          </p:cNvSpPr>
          <p:nvPr/>
        </p:nvSpPr>
        <p:spPr bwMode="auto">
          <a:xfrm>
            <a:off x="3200400" y="3505200"/>
            <a:ext cx="685800" cy="533400"/>
          </a:xfrm>
          <a:prstGeom prst="ellipse">
            <a:avLst/>
          </a:prstGeom>
          <a:solidFill>
            <a:srgbClr val="4F81BD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91397" tIns="45698" rIns="91397" bIns="45698"/>
          <a:lstStyle/>
          <a:p>
            <a:pPr eaLnBrk="1" hangingPunct="1"/>
            <a:endParaRPr lang="x-none" altLang="x-none" dirty="0">
              <a:latin typeface="Helvetica Light" charset="0"/>
            </a:endParaRPr>
          </a:p>
        </p:txBody>
      </p:sp>
      <p:sp>
        <p:nvSpPr>
          <p:cNvPr id="532" name="Line 18"/>
          <p:cNvSpPr>
            <a:spLocks noChangeShapeType="1"/>
          </p:cNvSpPr>
          <p:nvPr/>
        </p:nvSpPr>
        <p:spPr bwMode="auto">
          <a:xfrm flipV="1">
            <a:off x="4038600" y="38100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ffectLst>
            <a:outerShdw blurRad="38100" dist="25399" dir="5400000" algn="ctr" rotWithShape="0">
              <a:schemeClr val="bg2">
                <a:alpha val="37996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Helvetica Light" charset="0"/>
            </a:endParaRPr>
          </a:p>
        </p:txBody>
      </p: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3733800" y="3657600"/>
            <a:ext cx="1371600" cy="1041400"/>
            <a:chOff x="3733800" y="3657600"/>
            <a:chExt cx="1371600" cy="1041976"/>
          </a:xfrm>
        </p:grpSpPr>
        <p:grpSp>
          <p:nvGrpSpPr>
            <p:cNvPr id="51227" name="Group 1"/>
            <p:cNvGrpSpPr>
              <a:grpSpLocks/>
            </p:cNvGrpSpPr>
            <p:nvPr/>
          </p:nvGrpSpPr>
          <p:grpSpPr bwMode="auto">
            <a:xfrm>
              <a:off x="4038600" y="3657600"/>
              <a:ext cx="685800" cy="304800"/>
              <a:chOff x="4038600" y="3657600"/>
              <a:chExt cx="685800" cy="304800"/>
            </a:xfrm>
          </p:grpSpPr>
          <p:sp>
            <p:nvSpPr>
              <p:cNvPr id="530" name="Line 18"/>
              <p:cNvSpPr>
                <a:spLocks noChangeShapeType="1"/>
              </p:cNvSpPr>
              <p:nvPr/>
            </p:nvSpPr>
            <p:spPr bwMode="auto">
              <a:xfrm flipV="1">
                <a:off x="4038600" y="3657600"/>
                <a:ext cx="685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  <p:sp>
            <p:nvSpPr>
              <p:cNvPr id="533" name="Line 18"/>
              <p:cNvSpPr>
                <a:spLocks noChangeShapeType="1"/>
              </p:cNvSpPr>
              <p:nvPr/>
            </p:nvSpPr>
            <p:spPr bwMode="auto">
              <a:xfrm flipV="1">
                <a:off x="4038600" y="3962568"/>
                <a:ext cx="68580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</p:grpSp>
        <p:sp>
          <p:nvSpPr>
            <p:cNvPr id="51228" name="TextBox 4"/>
            <p:cNvSpPr txBox="1">
              <a:spLocks noChangeArrowheads="1"/>
            </p:cNvSpPr>
            <p:nvPr/>
          </p:nvSpPr>
          <p:spPr bwMode="auto">
            <a:xfrm>
              <a:off x="3733800" y="4114800"/>
              <a:ext cx="13716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Helvetica Light" charset="0"/>
                </a:rPr>
                <a:t>Amplification of the signal</a:t>
              </a:r>
            </a:p>
          </p:txBody>
        </p:sp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6200" y="3276600"/>
            <a:ext cx="1828800" cy="1947863"/>
            <a:chOff x="0" y="3276600"/>
            <a:chExt cx="1828800" cy="1947201"/>
          </a:xfrm>
        </p:grpSpPr>
        <p:sp>
          <p:nvSpPr>
            <p:cNvPr id="51223" name="TextBox 5"/>
            <p:cNvSpPr txBox="1">
              <a:spLocks noChangeArrowheads="1"/>
            </p:cNvSpPr>
            <p:nvPr/>
          </p:nvSpPr>
          <p:spPr bwMode="auto">
            <a:xfrm>
              <a:off x="0" y="3276600"/>
              <a:ext cx="18288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600" dirty="0">
                  <a:latin typeface="Helvetica Light" charset="0"/>
                </a:rPr>
                <a:t>Negative Feedback</a:t>
              </a:r>
            </a:p>
          </p:txBody>
        </p:sp>
        <p:grpSp>
          <p:nvGrpSpPr>
            <p:cNvPr id="51224" name="Group 6"/>
            <p:cNvGrpSpPr>
              <a:grpSpLocks/>
            </p:cNvGrpSpPr>
            <p:nvPr/>
          </p:nvGrpSpPr>
          <p:grpSpPr bwMode="auto">
            <a:xfrm>
              <a:off x="606833" y="3716866"/>
              <a:ext cx="1143000" cy="1506935"/>
              <a:chOff x="606833" y="3716866"/>
              <a:chExt cx="1143000" cy="1506935"/>
            </a:xfrm>
          </p:grpSpPr>
          <p:sp>
            <p:nvSpPr>
              <p:cNvPr id="4" name="Arc 3"/>
              <p:cNvSpPr/>
              <p:nvPr/>
            </p:nvSpPr>
            <p:spPr bwMode="auto">
              <a:xfrm rot="17044558">
                <a:off x="491564" y="3965940"/>
                <a:ext cx="1372722" cy="1143000"/>
              </a:xfrm>
              <a:prstGeom prst="arc">
                <a:avLst>
                  <a:gd name="adj1" fmla="val 11197252"/>
                  <a:gd name="adj2" fmla="val 20701388"/>
                </a:avLst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cxnSp>
            <p:nvCxnSpPr>
              <p:cNvPr id="6" name="Straight Connector 5"/>
              <p:cNvCxnSpPr>
                <a:cxnSpLocks noChangeShapeType="1"/>
              </p:cNvCxnSpPr>
              <p:nvPr/>
            </p:nvCxnSpPr>
            <p:spPr bwMode="auto">
              <a:xfrm flipH="1" flipV="1">
                <a:off x="1143000" y="3716188"/>
                <a:ext cx="76200" cy="3046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1905000" y="3962400"/>
            <a:ext cx="1371600" cy="1193800"/>
            <a:chOff x="1905000" y="3962400"/>
            <a:chExt cx="1371600" cy="1194376"/>
          </a:xfrm>
        </p:grpSpPr>
        <p:grpSp>
          <p:nvGrpSpPr>
            <p:cNvPr id="51219" name="Group 12"/>
            <p:cNvGrpSpPr>
              <a:grpSpLocks/>
            </p:cNvGrpSpPr>
            <p:nvPr/>
          </p:nvGrpSpPr>
          <p:grpSpPr bwMode="auto">
            <a:xfrm>
              <a:off x="2438400" y="3962400"/>
              <a:ext cx="304800" cy="609600"/>
              <a:chOff x="2438400" y="3962400"/>
              <a:chExt cx="304800" cy="609600"/>
            </a:xfrm>
          </p:grpSpPr>
          <p:cxnSp>
            <p:nvCxnSpPr>
              <p:cNvPr id="9" name="Straight Connector 8"/>
              <p:cNvCxnSpPr>
                <a:cxnSpLocks noChangeShapeType="1"/>
              </p:cNvCxnSpPr>
              <p:nvPr/>
            </p:nvCxnSpPr>
            <p:spPr bwMode="auto">
              <a:xfrm>
                <a:off x="2590800" y="3962400"/>
                <a:ext cx="0" cy="609894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/>
              <p:cNvCxnSpPr>
                <a:cxnSpLocks noChangeShapeType="1"/>
              </p:cNvCxnSpPr>
              <p:nvPr/>
            </p:nvCxnSpPr>
            <p:spPr bwMode="auto">
              <a:xfrm>
                <a:off x="2438400" y="3962400"/>
                <a:ext cx="30480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7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51220" name="TextBox 13"/>
            <p:cNvSpPr txBox="1">
              <a:spLocks noChangeArrowheads="1"/>
            </p:cNvSpPr>
            <p:nvPr/>
          </p:nvSpPr>
          <p:spPr bwMode="auto">
            <a:xfrm>
              <a:off x="1905000" y="4572000"/>
              <a:ext cx="1371600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algn="ctr" eaLnBrk="1" hangingPunct="1"/>
              <a:r>
                <a:rPr lang="en-US" altLang="en-US" sz="1600" dirty="0">
                  <a:latin typeface="Helvetica Light" charset="0"/>
                </a:rPr>
                <a:t>Signal Inhibitors</a:t>
              </a:r>
            </a:p>
          </p:txBody>
        </p:sp>
      </p:grpSp>
      <p:pic>
        <p:nvPicPr>
          <p:cNvPr id="534" name="Picture 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3200" y="4191000"/>
            <a:ext cx="2179638" cy="2487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8" name="Shape 790"/>
          <p:cNvSpPr txBox="1">
            <a:spLocks noChangeArrowheads="1"/>
          </p:cNvSpPr>
          <p:nvPr/>
        </p:nvSpPr>
        <p:spPr bwMode="auto">
          <a:xfrm>
            <a:off x="457200" y="228600"/>
            <a:ext cx="81534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 anchor="ctr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3200" b="1" dirty="0">
                <a:latin typeface="Helvetica Light" charset="0"/>
              </a:rPr>
              <a:t>Oncogenic Signaling in Breast Cancer-an example</a:t>
            </a:r>
          </a:p>
        </p:txBody>
      </p:sp>
    </p:spTree>
    <p:extLst>
      <p:ext uri="{BB962C8B-B14F-4D97-AF65-F5344CB8AC3E}">
        <p14:creationId xmlns:p14="http://schemas.microsoft.com/office/powerpoint/2010/main" val="346674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1" name="Group 532"/>
          <p:cNvGrpSpPr>
            <a:grpSpLocks/>
          </p:cNvGrpSpPr>
          <p:nvPr/>
        </p:nvGrpSpPr>
        <p:grpSpPr bwMode="auto">
          <a:xfrm>
            <a:off x="-92075" y="2362200"/>
            <a:ext cx="9245600" cy="393700"/>
            <a:chOff x="0" y="0"/>
            <a:chExt cx="5824" cy="247"/>
          </a:xfrm>
        </p:grpSpPr>
        <p:grpSp>
          <p:nvGrpSpPr>
            <p:cNvPr id="53344" name="Group 225"/>
            <p:cNvGrpSpPr>
              <a:grpSpLocks/>
            </p:cNvGrpSpPr>
            <p:nvPr/>
          </p:nvGrpSpPr>
          <p:grpSpPr bwMode="auto">
            <a:xfrm>
              <a:off x="0" y="0"/>
              <a:ext cx="2080" cy="247"/>
              <a:chOff x="0" y="0"/>
              <a:chExt cx="2080" cy="247"/>
            </a:xfrm>
          </p:grpSpPr>
          <p:grpSp>
            <p:nvGrpSpPr>
              <p:cNvPr id="53651" name="Group 71"/>
              <p:cNvGrpSpPr>
                <a:grpSpLocks/>
              </p:cNvGrpSpPr>
              <p:nvPr/>
            </p:nvGrpSpPr>
            <p:grpSpPr bwMode="auto">
              <a:xfrm>
                <a:off x="0" y="0"/>
                <a:ext cx="208" cy="247"/>
                <a:chOff x="0" y="0"/>
                <a:chExt cx="208" cy="247"/>
              </a:xfrm>
            </p:grpSpPr>
            <p:grpSp>
              <p:nvGrpSpPr>
                <p:cNvPr id="53805" name="Group 58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818" name="Freeform 5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9" name="Freeform 5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20" name="Oval 5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6" name="Group 62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815" name="Freeform 5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6" name="Freeform 6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7" name="Oval 6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7" name="Group 66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812" name="Freeform 6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3" name="Freeform 6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4" name="Oval 6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8" name="Group 70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809" name="Freeform 6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0" name="Freeform 6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1" name="Oval 6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2" name="Group 88"/>
              <p:cNvGrpSpPr>
                <a:grpSpLocks/>
              </p:cNvGrpSpPr>
              <p:nvPr/>
            </p:nvGrpSpPr>
            <p:grpSpPr bwMode="auto">
              <a:xfrm>
                <a:off x="208" y="0"/>
                <a:ext cx="208" cy="247"/>
                <a:chOff x="0" y="0"/>
                <a:chExt cx="208" cy="247"/>
              </a:xfrm>
            </p:grpSpPr>
            <p:grpSp>
              <p:nvGrpSpPr>
                <p:cNvPr id="53789" name="Group 75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802" name="Freeform 7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3" name="Freeform 7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4" name="Oval 7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0" name="Group 79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99" name="Freeform 7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0" name="Freeform 7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1" name="Oval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1" name="Group 83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96" name="Freeform 8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7" name="Freeform 8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8" name="Oval 8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2" name="Group 87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93" name="Freeform 8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4" name="Freeform 8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5" name="Oval 8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3" name="Group 105"/>
              <p:cNvGrpSpPr>
                <a:grpSpLocks/>
              </p:cNvGrpSpPr>
              <p:nvPr/>
            </p:nvGrpSpPr>
            <p:grpSpPr bwMode="auto">
              <a:xfrm>
                <a:off x="416" y="0"/>
                <a:ext cx="208" cy="247"/>
                <a:chOff x="0" y="0"/>
                <a:chExt cx="208" cy="247"/>
              </a:xfrm>
            </p:grpSpPr>
            <p:grpSp>
              <p:nvGrpSpPr>
                <p:cNvPr id="53773" name="Group 92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86" name="Freeform 8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7" name="Freeform 9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8" name="Oval 9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4" name="Group 96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83" name="Freeform 9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4" name="Freeform 9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5" name="Oval 9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5" name="Group 100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80" name="Freeform 9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1" name="Freeform 9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2" name="Oval 9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6" name="Group 104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77" name="Freeform 10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8" name="Freeform 10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9" name="Oval 10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4" name="Group 122"/>
              <p:cNvGrpSpPr>
                <a:grpSpLocks/>
              </p:cNvGrpSpPr>
              <p:nvPr/>
            </p:nvGrpSpPr>
            <p:grpSpPr bwMode="auto">
              <a:xfrm>
                <a:off x="624" y="0"/>
                <a:ext cx="208" cy="247"/>
                <a:chOff x="0" y="0"/>
                <a:chExt cx="208" cy="247"/>
              </a:xfrm>
            </p:grpSpPr>
            <p:grpSp>
              <p:nvGrpSpPr>
                <p:cNvPr id="53757" name="Group 109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70" name="Freeform 10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1" name="Freeform 10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2" name="Oval 10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58" name="Group 113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67" name="Freeform 11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8" name="Freeform 11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9" name="Oval 11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59" name="Group 117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64" name="Freeform 11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5" name="Freeform 11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6" name="Oval 11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60" name="Group 121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61" name="Freeform 11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2" name="Freeform 11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3" name="Oval 12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5" name="Group 139"/>
              <p:cNvGrpSpPr>
                <a:grpSpLocks/>
              </p:cNvGrpSpPr>
              <p:nvPr/>
            </p:nvGrpSpPr>
            <p:grpSpPr bwMode="auto">
              <a:xfrm>
                <a:off x="832" y="0"/>
                <a:ext cx="208" cy="247"/>
                <a:chOff x="0" y="0"/>
                <a:chExt cx="208" cy="247"/>
              </a:xfrm>
            </p:grpSpPr>
            <p:grpSp>
              <p:nvGrpSpPr>
                <p:cNvPr id="53741" name="Group 126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54" name="Freeform 12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5" name="Freeform 12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6" name="Oval 12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2" name="Group 130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51" name="Freeform 12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2" name="Freeform 12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3" name="Oval 12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3" name="Group 134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48" name="Freeform 13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9" name="Freeform 13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0" name="Oval 1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4" name="Group 138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45" name="Freeform 13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6" name="Freeform 13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7" name="Oval 13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6" name="Group 156"/>
              <p:cNvGrpSpPr>
                <a:grpSpLocks/>
              </p:cNvGrpSpPr>
              <p:nvPr/>
            </p:nvGrpSpPr>
            <p:grpSpPr bwMode="auto">
              <a:xfrm>
                <a:off x="1040" y="0"/>
                <a:ext cx="208" cy="247"/>
                <a:chOff x="0" y="0"/>
                <a:chExt cx="208" cy="247"/>
              </a:xfrm>
            </p:grpSpPr>
            <p:grpSp>
              <p:nvGrpSpPr>
                <p:cNvPr id="53725" name="Group 143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38" name="Freeform 14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9" name="Freeform 14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0" name="Oval 14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6" name="Group 147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35" name="Freeform 14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6" name="Freeform 14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7" name="Oval 14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7" name="Group 151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32" name="Freeform 14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3" name="Freeform 14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4" name="Oval 15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8" name="Group 155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29" name="Freeform 15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0" name="Freeform 15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1" name="Oval 1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7" name="Group 173"/>
              <p:cNvGrpSpPr>
                <a:grpSpLocks/>
              </p:cNvGrpSpPr>
              <p:nvPr/>
            </p:nvGrpSpPr>
            <p:grpSpPr bwMode="auto">
              <a:xfrm>
                <a:off x="1248" y="0"/>
                <a:ext cx="208" cy="247"/>
                <a:chOff x="0" y="0"/>
                <a:chExt cx="208" cy="247"/>
              </a:xfrm>
            </p:grpSpPr>
            <p:grpSp>
              <p:nvGrpSpPr>
                <p:cNvPr id="53709" name="Group 160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22" name="Freeform 15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3" name="Freeform 15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4" name="Oval 15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0" name="Group 164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19" name="Freeform 16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0" name="Freeform 16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1" name="Oval 16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1" name="Group 168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16" name="Freeform 16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7" name="Freeform 16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8" name="Oval 16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2" name="Group 172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13" name="Freeform 16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4" name="Freeform 17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5" name="Oval 17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8" name="Group 190"/>
              <p:cNvGrpSpPr>
                <a:grpSpLocks/>
              </p:cNvGrpSpPr>
              <p:nvPr/>
            </p:nvGrpSpPr>
            <p:grpSpPr bwMode="auto">
              <a:xfrm>
                <a:off x="1456" y="0"/>
                <a:ext cx="208" cy="247"/>
                <a:chOff x="0" y="0"/>
                <a:chExt cx="208" cy="247"/>
              </a:xfrm>
            </p:grpSpPr>
            <p:grpSp>
              <p:nvGrpSpPr>
                <p:cNvPr id="53693" name="Group 177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06" name="Freeform 17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7" name="Freeform 17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8" name="Oval 17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4" name="Group 181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03" name="Freeform 17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4" name="Freeform 17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5" name="Oval 18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5" name="Group 185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00" name="Freeform 18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1" name="Freeform 18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2" name="Oval 18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6" name="Group 189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97" name="Freeform 18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8" name="Freeform 18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9" name="Oval 18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9" name="Group 207"/>
              <p:cNvGrpSpPr>
                <a:grpSpLocks/>
              </p:cNvGrpSpPr>
              <p:nvPr/>
            </p:nvGrpSpPr>
            <p:grpSpPr bwMode="auto">
              <a:xfrm>
                <a:off x="1664" y="0"/>
                <a:ext cx="208" cy="247"/>
                <a:chOff x="0" y="0"/>
                <a:chExt cx="208" cy="247"/>
              </a:xfrm>
            </p:grpSpPr>
            <p:grpSp>
              <p:nvGrpSpPr>
                <p:cNvPr id="53677" name="Group 194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690" name="Freeform 19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1" name="Freeform 19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2" name="Oval 19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78" name="Group 198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687" name="Freeform 19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8" name="Freeform 19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9" name="Oval 19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79" name="Group 202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684" name="Freeform 19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5" name="Freeform 20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6" name="Oval 20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80" name="Group 206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81" name="Freeform 20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2" name="Freeform 20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3" name="Oval 20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60" name="Group 224"/>
              <p:cNvGrpSpPr>
                <a:grpSpLocks/>
              </p:cNvGrpSpPr>
              <p:nvPr/>
            </p:nvGrpSpPr>
            <p:grpSpPr bwMode="auto">
              <a:xfrm>
                <a:off x="1872" y="0"/>
                <a:ext cx="208" cy="247"/>
                <a:chOff x="0" y="0"/>
                <a:chExt cx="208" cy="247"/>
              </a:xfrm>
            </p:grpSpPr>
            <p:grpSp>
              <p:nvGrpSpPr>
                <p:cNvPr id="53661" name="Group 211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674" name="Freeform 20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5" name="Freeform 20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6" name="Oval 21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2" name="Group 215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671" name="Freeform 21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2" name="Freeform 21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3" name="Oval 21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3" name="Group 219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668" name="Freeform 21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9" name="Freeform 21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0" name="Oval 21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4" name="Group 223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65" name="Freeform 22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6" name="Freeform 22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7" name="Oval 22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</p:grpSp>
        <p:grpSp>
          <p:nvGrpSpPr>
            <p:cNvPr id="53345" name="Group 242"/>
            <p:cNvGrpSpPr>
              <a:grpSpLocks/>
            </p:cNvGrpSpPr>
            <p:nvPr/>
          </p:nvGrpSpPr>
          <p:grpSpPr bwMode="auto">
            <a:xfrm>
              <a:off x="2080" y="0"/>
              <a:ext cx="208" cy="247"/>
              <a:chOff x="0" y="0"/>
              <a:chExt cx="208" cy="247"/>
            </a:xfrm>
          </p:grpSpPr>
          <p:grpSp>
            <p:nvGrpSpPr>
              <p:cNvPr id="53635" name="Group 22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48" name="Freeform 22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9" name="Freeform 22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50" name="Oval 22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6" name="Group 233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45" name="Freeform 23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6" name="Freeform 23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7" name="Oval 23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7" name="Group 23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42" name="Freeform 23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3" name="Freeform 23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4" name="Oval 23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8" name="Group 241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39" name="Freeform 23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0" name="Freeform 23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1" name="Oval 24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6" name="Group 259"/>
            <p:cNvGrpSpPr>
              <a:grpSpLocks/>
            </p:cNvGrpSpPr>
            <p:nvPr/>
          </p:nvGrpSpPr>
          <p:grpSpPr bwMode="auto">
            <a:xfrm>
              <a:off x="2288" y="0"/>
              <a:ext cx="208" cy="247"/>
              <a:chOff x="0" y="0"/>
              <a:chExt cx="208" cy="247"/>
            </a:xfrm>
          </p:grpSpPr>
          <p:grpSp>
            <p:nvGrpSpPr>
              <p:cNvPr id="53619" name="Group 24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32" name="Freeform 24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3" name="Freeform 24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4" name="Oval 24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0" name="Group 250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29" name="Freeform 24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0" name="Freeform 24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1" name="Oval 24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1" name="Group 25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26" name="Freeform 25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7" name="Freeform 25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8" name="Oval 25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2" name="Group 258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23" name="Freeform 25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4" name="Freeform 25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5" name="Oval 25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7" name="Group 276"/>
            <p:cNvGrpSpPr>
              <a:grpSpLocks/>
            </p:cNvGrpSpPr>
            <p:nvPr/>
          </p:nvGrpSpPr>
          <p:grpSpPr bwMode="auto">
            <a:xfrm>
              <a:off x="2496" y="0"/>
              <a:ext cx="208" cy="247"/>
              <a:chOff x="0" y="0"/>
              <a:chExt cx="208" cy="247"/>
            </a:xfrm>
          </p:grpSpPr>
          <p:grpSp>
            <p:nvGrpSpPr>
              <p:cNvPr id="53603" name="Group 26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16" name="Freeform 26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7" name="Freeform 26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8" name="Oval 26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4" name="Group 267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13" name="Freeform 26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4" name="Freeform 26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5" name="Oval 26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5" name="Group 27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10" name="Freeform 26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1" name="Freeform 26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2" name="Oval 27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6" name="Group 275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07" name="Freeform 27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8" name="Freeform 27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9" name="Oval 27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8" name="Group 293"/>
            <p:cNvGrpSpPr>
              <a:grpSpLocks/>
            </p:cNvGrpSpPr>
            <p:nvPr/>
          </p:nvGrpSpPr>
          <p:grpSpPr bwMode="auto">
            <a:xfrm>
              <a:off x="2704" y="0"/>
              <a:ext cx="208" cy="247"/>
              <a:chOff x="0" y="0"/>
              <a:chExt cx="208" cy="247"/>
            </a:xfrm>
          </p:grpSpPr>
          <p:grpSp>
            <p:nvGrpSpPr>
              <p:cNvPr id="53587" name="Group 28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00" name="Freeform 27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1" name="Freeform 27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2" name="Oval 27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88" name="Group 284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97" name="Freeform 28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8" name="Freeform 28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9" name="Oval 28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89" name="Group 28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94" name="Freeform 28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5" name="Freeform 28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6" name="Oval 28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90" name="Group 292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91" name="Freeform 28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2" name="Freeform 29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3" name="Oval 29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9" name="Group 310"/>
            <p:cNvGrpSpPr>
              <a:grpSpLocks/>
            </p:cNvGrpSpPr>
            <p:nvPr/>
          </p:nvGrpSpPr>
          <p:grpSpPr bwMode="auto">
            <a:xfrm>
              <a:off x="2912" y="0"/>
              <a:ext cx="208" cy="247"/>
              <a:chOff x="0" y="0"/>
              <a:chExt cx="208" cy="247"/>
            </a:xfrm>
          </p:grpSpPr>
          <p:grpSp>
            <p:nvGrpSpPr>
              <p:cNvPr id="53571" name="Group 29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84" name="Freeform 29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5" name="Freeform 29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6" name="Oval 29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2" name="Group 301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81" name="Freeform 29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2" name="Freeform 29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3" name="Oval 30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3" name="Group 30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78" name="Freeform 30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9" name="Freeform 30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0" name="Oval 30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4" name="Group 309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75" name="Freeform 30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6" name="Freeform 30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7" name="Oval 30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0" name="Group 327"/>
            <p:cNvGrpSpPr>
              <a:grpSpLocks/>
            </p:cNvGrpSpPr>
            <p:nvPr/>
          </p:nvGrpSpPr>
          <p:grpSpPr bwMode="auto">
            <a:xfrm>
              <a:off x="3120" y="0"/>
              <a:ext cx="208" cy="247"/>
              <a:chOff x="0" y="0"/>
              <a:chExt cx="208" cy="247"/>
            </a:xfrm>
          </p:grpSpPr>
          <p:grpSp>
            <p:nvGrpSpPr>
              <p:cNvPr id="53555" name="Group 314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68" name="Freeform 31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9" name="Freeform 31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0" name="Oval 31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6" name="Group 318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65" name="Freeform 31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6" name="Freeform 31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7" name="Oval 31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7" name="Group 322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62" name="Freeform 31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3" name="Freeform 32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4" name="Oval 32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8" name="Group 326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59" name="Freeform 32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0" name="Freeform 32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1" name="Oval 32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1" name="Group 344"/>
            <p:cNvGrpSpPr>
              <a:grpSpLocks/>
            </p:cNvGrpSpPr>
            <p:nvPr/>
          </p:nvGrpSpPr>
          <p:grpSpPr bwMode="auto">
            <a:xfrm>
              <a:off x="3328" y="0"/>
              <a:ext cx="208" cy="247"/>
              <a:chOff x="0" y="0"/>
              <a:chExt cx="208" cy="247"/>
            </a:xfrm>
          </p:grpSpPr>
          <p:grpSp>
            <p:nvGrpSpPr>
              <p:cNvPr id="53539" name="Group 331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52" name="Freeform 32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3" name="Freeform 32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4" name="Oval 33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0" name="Group 335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49" name="Freeform 33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0" name="Freeform 33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1" name="Oval 33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1" name="Group 339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46" name="Freeform 33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7" name="Freeform 33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8" name="Oval 33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2" name="Group 343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43" name="Freeform 34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4" name="Freeform 34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5" name="Oval 34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2" name="Group 361"/>
            <p:cNvGrpSpPr>
              <a:grpSpLocks/>
            </p:cNvGrpSpPr>
            <p:nvPr/>
          </p:nvGrpSpPr>
          <p:grpSpPr bwMode="auto">
            <a:xfrm>
              <a:off x="3536" y="0"/>
              <a:ext cx="208" cy="247"/>
              <a:chOff x="0" y="0"/>
              <a:chExt cx="208" cy="247"/>
            </a:xfrm>
          </p:grpSpPr>
          <p:grpSp>
            <p:nvGrpSpPr>
              <p:cNvPr id="53523" name="Group 34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36" name="Freeform 34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7" name="Freeform 34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8" name="Oval 34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4" name="Group 352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33" name="Freeform 34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4" name="Freeform 35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5" name="Oval 35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5" name="Group 35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30" name="Freeform 35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1" name="Freeform 35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2" name="Oval 35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6" name="Group 360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27" name="Freeform 35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8" name="Freeform 35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9" name="Oval 35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3" name="Group 378"/>
            <p:cNvGrpSpPr>
              <a:grpSpLocks/>
            </p:cNvGrpSpPr>
            <p:nvPr/>
          </p:nvGrpSpPr>
          <p:grpSpPr bwMode="auto">
            <a:xfrm>
              <a:off x="3744" y="0"/>
              <a:ext cx="208" cy="247"/>
              <a:chOff x="0" y="0"/>
              <a:chExt cx="208" cy="247"/>
            </a:xfrm>
          </p:grpSpPr>
          <p:grpSp>
            <p:nvGrpSpPr>
              <p:cNvPr id="53507" name="Group 365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20" name="Freeform 36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1" name="Freeform 36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2" name="Oval 36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08" name="Group 369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17" name="Freeform 36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8" name="Freeform 36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9" name="Oval 36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09" name="Group 373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14" name="Freeform 37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5" name="Freeform 37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6" name="Oval 37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10" name="Group 377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11" name="Freeform 37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2" name="Freeform 37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3" name="Oval 37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4" name="Group 395"/>
            <p:cNvGrpSpPr>
              <a:grpSpLocks/>
            </p:cNvGrpSpPr>
            <p:nvPr/>
          </p:nvGrpSpPr>
          <p:grpSpPr bwMode="auto">
            <a:xfrm>
              <a:off x="3952" y="0"/>
              <a:ext cx="208" cy="247"/>
              <a:chOff x="0" y="0"/>
              <a:chExt cx="208" cy="247"/>
            </a:xfrm>
          </p:grpSpPr>
          <p:grpSp>
            <p:nvGrpSpPr>
              <p:cNvPr id="53491" name="Group 382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04" name="Freeform 37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5" name="Freeform 38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6" name="Oval 38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2" name="Group 386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01" name="Freeform 38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2" name="Freeform 38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3" name="Oval 38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3" name="Group 390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98" name="Freeform 38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9" name="Freeform 38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0" name="Oval 38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4" name="Group 394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95" name="Freeform 39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6" name="Freeform 39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7" name="Oval 39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5" name="Group 412"/>
            <p:cNvGrpSpPr>
              <a:grpSpLocks/>
            </p:cNvGrpSpPr>
            <p:nvPr/>
          </p:nvGrpSpPr>
          <p:grpSpPr bwMode="auto">
            <a:xfrm>
              <a:off x="4160" y="0"/>
              <a:ext cx="208" cy="247"/>
              <a:chOff x="0" y="0"/>
              <a:chExt cx="208" cy="247"/>
            </a:xfrm>
          </p:grpSpPr>
          <p:grpSp>
            <p:nvGrpSpPr>
              <p:cNvPr id="53475" name="Group 39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88" name="Freeform 39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9" name="Freeform 39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0" name="Oval 39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6" name="Group 403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85" name="Freeform 40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6" name="Freeform 40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7" name="Oval 40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7" name="Group 40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82" name="Freeform 40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3" name="Freeform 40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4" name="Oval 40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8" name="Group 411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79" name="Freeform 40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0" name="Freeform 40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1" name="Oval 41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6" name="Group 429"/>
            <p:cNvGrpSpPr>
              <a:grpSpLocks/>
            </p:cNvGrpSpPr>
            <p:nvPr/>
          </p:nvGrpSpPr>
          <p:grpSpPr bwMode="auto">
            <a:xfrm>
              <a:off x="4368" y="0"/>
              <a:ext cx="208" cy="247"/>
              <a:chOff x="0" y="0"/>
              <a:chExt cx="208" cy="247"/>
            </a:xfrm>
          </p:grpSpPr>
          <p:grpSp>
            <p:nvGrpSpPr>
              <p:cNvPr id="53459" name="Group 41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72" name="Freeform 41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3" name="Freeform 41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4" name="Oval 41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0" name="Group 420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69" name="Freeform 41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0" name="Freeform 41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1" name="Oval 41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1" name="Group 42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66" name="Freeform 42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7" name="Freeform 42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8" name="Oval 42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2" name="Group 428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63" name="Freeform 42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4" name="Freeform 42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5" name="Oval 42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7" name="Group 446"/>
            <p:cNvGrpSpPr>
              <a:grpSpLocks/>
            </p:cNvGrpSpPr>
            <p:nvPr/>
          </p:nvGrpSpPr>
          <p:grpSpPr bwMode="auto">
            <a:xfrm>
              <a:off x="4576" y="0"/>
              <a:ext cx="208" cy="247"/>
              <a:chOff x="0" y="0"/>
              <a:chExt cx="208" cy="247"/>
            </a:xfrm>
          </p:grpSpPr>
          <p:grpSp>
            <p:nvGrpSpPr>
              <p:cNvPr id="53443" name="Group 43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56" name="Freeform 43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7" name="Freeform 43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8" name="Oval 43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4" name="Group 437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53" name="Freeform 43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4" name="Freeform 43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5" name="Oval 43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5" name="Group 44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50" name="Freeform 43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1" name="Freeform 43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2" name="Oval 44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6" name="Group 445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47" name="Freeform 44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8" name="Freeform 44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9" name="Oval 44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8" name="Group 463"/>
            <p:cNvGrpSpPr>
              <a:grpSpLocks/>
            </p:cNvGrpSpPr>
            <p:nvPr/>
          </p:nvGrpSpPr>
          <p:grpSpPr bwMode="auto">
            <a:xfrm>
              <a:off x="4784" y="0"/>
              <a:ext cx="208" cy="247"/>
              <a:chOff x="0" y="0"/>
              <a:chExt cx="208" cy="247"/>
            </a:xfrm>
          </p:grpSpPr>
          <p:grpSp>
            <p:nvGrpSpPr>
              <p:cNvPr id="53427" name="Group 45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40" name="Freeform 44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1" name="Freeform 44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2" name="Oval 44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28" name="Group 454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37" name="Freeform 45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8" name="Freeform 45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9" name="Oval 45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29" name="Group 45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34" name="Freeform 45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5" name="Freeform 45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6" name="Oval 45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30" name="Group 462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31" name="Freeform 45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2" name="Freeform 46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3" name="Oval 46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9" name="Group 480"/>
            <p:cNvGrpSpPr>
              <a:grpSpLocks/>
            </p:cNvGrpSpPr>
            <p:nvPr/>
          </p:nvGrpSpPr>
          <p:grpSpPr bwMode="auto">
            <a:xfrm>
              <a:off x="4992" y="0"/>
              <a:ext cx="208" cy="247"/>
              <a:chOff x="0" y="0"/>
              <a:chExt cx="208" cy="247"/>
            </a:xfrm>
          </p:grpSpPr>
          <p:grpSp>
            <p:nvGrpSpPr>
              <p:cNvPr id="53411" name="Group 46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24" name="Freeform 46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5" name="Freeform 46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6" name="Oval 46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2" name="Group 471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21" name="Freeform 46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2" name="Freeform 46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3" name="Oval 47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3" name="Group 47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18" name="Freeform 47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9" name="Freeform 47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0" name="Oval 47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4" name="Group 479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15" name="Freeform 47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6" name="Freeform 47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7" name="Oval 47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0" name="Group 497"/>
            <p:cNvGrpSpPr>
              <a:grpSpLocks/>
            </p:cNvGrpSpPr>
            <p:nvPr/>
          </p:nvGrpSpPr>
          <p:grpSpPr bwMode="auto">
            <a:xfrm>
              <a:off x="5200" y="0"/>
              <a:ext cx="208" cy="247"/>
              <a:chOff x="0" y="0"/>
              <a:chExt cx="208" cy="247"/>
            </a:xfrm>
          </p:grpSpPr>
          <p:grpSp>
            <p:nvGrpSpPr>
              <p:cNvPr id="53395" name="Group 484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08" name="Freeform 48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9" name="Freeform 48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0" name="Oval 48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6" name="Group 488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05" name="Freeform 48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6" name="Freeform 48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7" name="Oval 48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7" name="Group 492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02" name="Freeform 48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3" name="Freeform 49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4" name="Oval 49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8" name="Group 496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99" name="Freeform 49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0" name="Freeform 49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1" name="Oval 49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1" name="Group 514"/>
            <p:cNvGrpSpPr>
              <a:grpSpLocks/>
            </p:cNvGrpSpPr>
            <p:nvPr/>
          </p:nvGrpSpPr>
          <p:grpSpPr bwMode="auto">
            <a:xfrm>
              <a:off x="5408" y="0"/>
              <a:ext cx="208" cy="247"/>
              <a:chOff x="0" y="0"/>
              <a:chExt cx="208" cy="247"/>
            </a:xfrm>
          </p:grpSpPr>
          <p:grpSp>
            <p:nvGrpSpPr>
              <p:cNvPr id="53379" name="Group 501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392" name="Freeform 49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3" name="Freeform 49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4" name="Oval 50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0" name="Group 505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389" name="Freeform 50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0" name="Freeform 50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1" name="Oval 50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1" name="Group 509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386" name="Freeform 50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7" name="Freeform 50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8" name="Oval 50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2" name="Group 513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83" name="Freeform 51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4" name="Freeform 51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5" name="Oval 51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2" name="Group 531"/>
            <p:cNvGrpSpPr>
              <a:grpSpLocks/>
            </p:cNvGrpSpPr>
            <p:nvPr/>
          </p:nvGrpSpPr>
          <p:grpSpPr bwMode="auto">
            <a:xfrm>
              <a:off x="5616" y="0"/>
              <a:ext cx="208" cy="247"/>
              <a:chOff x="0" y="0"/>
              <a:chExt cx="208" cy="247"/>
            </a:xfrm>
          </p:grpSpPr>
          <p:grpSp>
            <p:nvGrpSpPr>
              <p:cNvPr id="53363" name="Group 51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376" name="Freeform 51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7" name="Freeform 51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8" name="Oval 51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4" name="Group 522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373" name="Freeform 51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4" name="Freeform 52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5" name="Oval 52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5" name="Group 52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370" name="Freeform 52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1" name="Freeform 52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2" name="Oval 52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6" name="Group 530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67" name="Freeform 52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68" name="Freeform 52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69" name="Oval 52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</p:grpSp>
      <p:sp>
        <p:nvSpPr>
          <p:cNvPr id="53252" name="TextBox 482"/>
          <p:cNvSpPr txBox="1">
            <a:spLocks noChangeArrowheads="1"/>
          </p:cNvSpPr>
          <p:nvPr/>
        </p:nvSpPr>
        <p:spPr bwMode="auto">
          <a:xfrm>
            <a:off x="4763" y="1981200"/>
            <a:ext cx="992493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Helvetica Light" charset="0"/>
              </a:rPr>
              <a:t>Outside</a:t>
            </a:r>
          </a:p>
        </p:txBody>
      </p:sp>
      <p:sp>
        <p:nvSpPr>
          <p:cNvPr id="53253" name="TextBox 483"/>
          <p:cNvSpPr txBox="1">
            <a:spLocks noChangeArrowheads="1"/>
          </p:cNvSpPr>
          <p:nvPr/>
        </p:nvSpPr>
        <p:spPr bwMode="auto">
          <a:xfrm>
            <a:off x="119063" y="2819400"/>
            <a:ext cx="812956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Helvetica Light" charset="0"/>
              </a:rPr>
              <a:t>Inside</a:t>
            </a:r>
          </a:p>
        </p:txBody>
      </p:sp>
      <p:grpSp>
        <p:nvGrpSpPr>
          <p:cNvPr id="53254" name="Group 547"/>
          <p:cNvGrpSpPr>
            <a:grpSpLocks/>
          </p:cNvGrpSpPr>
          <p:nvPr/>
        </p:nvGrpSpPr>
        <p:grpSpPr bwMode="auto">
          <a:xfrm>
            <a:off x="3949700" y="920750"/>
            <a:ext cx="561975" cy="2925763"/>
            <a:chOff x="218" y="0"/>
            <a:chExt cx="354" cy="1843"/>
          </a:xfrm>
        </p:grpSpPr>
        <p:grpSp>
          <p:nvGrpSpPr>
            <p:cNvPr id="53332" name="Group 545"/>
            <p:cNvGrpSpPr>
              <a:grpSpLocks/>
            </p:cNvGrpSpPr>
            <p:nvPr/>
          </p:nvGrpSpPr>
          <p:grpSpPr bwMode="auto">
            <a:xfrm>
              <a:off x="249" y="76"/>
              <a:ext cx="323" cy="1767"/>
              <a:chOff x="249" y="0"/>
              <a:chExt cx="323" cy="1766"/>
            </a:xfrm>
          </p:grpSpPr>
          <p:grpSp>
            <p:nvGrpSpPr>
              <p:cNvPr id="53334" name="Group 541"/>
              <p:cNvGrpSpPr>
                <a:grpSpLocks/>
              </p:cNvGrpSpPr>
              <p:nvPr/>
            </p:nvGrpSpPr>
            <p:grpSpPr bwMode="auto">
              <a:xfrm>
                <a:off x="249" y="0"/>
                <a:ext cx="323" cy="1266"/>
                <a:chOff x="0" y="0"/>
                <a:chExt cx="322" cy="1266"/>
              </a:xfrm>
            </p:grpSpPr>
            <p:sp>
              <p:nvSpPr>
                <p:cNvPr id="499" name="Line 533"/>
                <p:cNvSpPr>
                  <a:spLocks noChangeShapeType="1"/>
                </p:cNvSpPr>
                <p:nvPr/>
              </p:nvSpPr>
              <p:spPr bwMode="auto">
                <a:xfrm flipH="1">
                  <a:off x="189" y="338"/>
                  <a:ext cx="1" cy="2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37" name="Picture 53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2" cy="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1" name="Oval 535"/>
                <p:cNvSpPr>
                  <a:spLocks/>
                </p:cNvSpPr>
                <p:nvPr/>
              </p:nvSpPr>
              <p:spPr bwMode="auto">
                <a:xfrm rot="839999">
                  <a:off x="139" y="858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2" name="Oval 536"/>
                <p:cNvSpPr>
                  <a:spLocks/>
                </p:cNvSpPr>
                <p:nvPr/>
              </p:nvSpPr>
              <p:spPr bwMode="auto">
                <a:xfrm rot="839999">
                  <a:off x="126" y="903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3" name="Oval 537"/>
                <p:cNvSpPr>
                  <a:spLocks/>
                </p:cNvSpPr>
                <p:nvPr/>
              </p:nvSpPr>
              <p:spPr bwMode="auto">
                <a:xfrm rot="839999">
                  <a:off x="109" y="983"/>
                  <a:ext cx="110" cy="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4" name="Freeform 538"/>
                <p:cNvSpPr>
                  <a:spLocks/>
                </p:cNvSpPr>
                <p:nvPr/>
              </p:nvSpPr>
              <p:spPr bwMode="auto">
                <a:xfrm rot="-5400000">
                  <a:off x="89" y="725"/>
                  <a:ext cx="191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05" name="Freeform 539"/>
                <p:cNvSpPr>
                  <a:spLocks/>
                </p:cNvSpPr>
                <p:nvPr/>
              </p:nvSpPr>
              <p:spPr bwMode="auto">
                <a:xfrm rot="-5400000">
                  <a:off x="-28" y="1121"/>
                  <a:ext cx="223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43" name="Picture 540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" y="407"/>
                  <a:ext cx="242" cy="2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97" name="Freeform 543"/>
              <p:cNvSpPr>
                <a:spLocks/>
              </p:cNvSpPr>
              <p:nvPr/>
            </p:nvSpPr>
            <p:spPr bwMode="auto">
              <a:xfrm rot="5400000" flipH="1">
                <a:off x="197" y="1630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400" y="0"/>
                      <a:pt x="10800" y="5400"/>
                      <a:pt x="10800" y="10800"/>
                    </a:cubicBezTo>
                    <a:cubicBezTo>
                      <a:pt x="10800" y="16200"/>
                      <a:pt x="16200" y="2160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</p:grpSp>
        <p:pic>
          <p:nvPicPr>
            <p:cNvPr id="53333" name="Picture 54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0"/>
              <a:ext cx="26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255" name="Group 547"/>
          <p:cNvGrpSpPr>
            <a:grpSpLocks/>
          </p:cNvGrpSpPr>
          <p:nvPr/>
        </p:nvGrpSpPr>
        <p:grpSpPr bwMode="auto">
          <a:xfrm flipH="1">
            <a:off x="4518025" y="920750"/>
            <a:ext cx="561975" cy="2925763"/>
            <a:chOff x="218" y="0"/>
            <a:chExt cx="354" cy="1843"/>
          </a:xfrm>
        </p:grpSpPr>
        <p:grpSp>
          <p:nvGrpSpPr>
            <p:cNvPr id="53320" name="Group 545"/>
            <p:cNvGrpSpPr>
              <a:grpSpLocks/>
            </p:cNvGrpSpPr>
            <p:nvPr/>
          </p:nvGrpSpPr>
          <p:grpSpPr bwMode="auto">
            <a:xfrm>
              <a:off x="249" y="76"/>
              <a:ext cx="323" cy="1767"/>
              <a:chOff x="249" y="0"/>
              <a:chExt cx="323" cy="1766"/>
            </a:xfrm>
          </p:grpSpPr>
          <p:grpSp>
            <p:nvGrpSpPr>
              <p:cNvPr id="53322" name="Group 541"/>
              <p:cNvGrpSpPr>
                <a:grpSpLocks/>
              </p:cNvGrpSpPr>
              <p:nvPr/>
            </p:nvGrpSpPr>
            <p:grpSpPr bwMode="auto">
              <a:xfrm>
                <a:off x="249" y="0"/>
                <a:ext cx="323" cy="1266"/>
                <a:chOff x="0" y="0"/>
                <a:chExt cx="322" cy="1266"/>
              </a:xfrm>
            </p:grpSpPr>
            <p:sp>
              <p:nvSpPr>
                <p:cNvPr id="521" name="Line 533"/>
                <p:cNvSpPr>
                  <a:spLocks noChangeShapeType="1"/>
                </p:cNvSpPr>
                <p:nvPr/>
              </p:nvSpPr>
              <p:spPr bwMode="auto">
                <a:xfrm flipH="1">
                  <a:off x="189" y="338"/>
                  <a:ext cx="1" cy="2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25" name="Picture 53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2" cy="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3" name="Oval 535"/>
                <p:cNvSpPr>
                  <a:spLocks/>
                </p:cNvSpPr>
                <p:nvPr/>
              </p:nvSpPr>
              <p:spPr bwMode="auto">
                <a:xfrm rot="839999">
                  <a:off x="139" y="858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4" name="Oval 536"/>
                <p:cNvSpPr>
                  <a:spLocks/>
                </p:cNvSpPr>
                <p:nvPr/>
              </p:nvSpPr>
              <p:spPr bwMode="auto">
                <a:xfrm rot="839999">
                  <a:off x="126" y="903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5" name="Oval 537"/>
                <p:cNvSpPr>
                  <a:spLocks/>
                </p:cNvSpPr>
                <p:nvPr/>
              </p:nvSpPr>
              <p:spPr bwMode="auto">
                <a:xfrm rot="839999">
                  <a:off x="109" y="983"/>
                  <a:ext cx="110" cy="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6" name="Freeform 538"/>
                <p:cNvSpPr>
                  <a:spLocks/>
                </p:cNvSpPr>
                <p:nvPr/>
              </p:nvSpPr>
              <p:spPr bwMode="auto">
                <a:xfrm rot="-5400000">
                  <a:off x="89" y="725"/>
                  <a:ext cx="191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27" name="Freeform 539"/>
                <p:cNvSpPr>
                  <a:spLocks/>
                </p:cNvSpPr>
                <p:nvPr/>
              </p:nvSpPr>
              <p:spPr bwMode="auto">
                <a:xfrm rot="-5400000">
                  <a:off x="-28" y="1121"/>
                  <a:ext cx="223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31" name="Picture 540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" y="407"/>
                  <a:ext cx="242" cy="2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19" name="Freeform 543"/>
              <p:cNvSpPr>
                <a:spLocks/>
              </p:cNvSpPr>
              <p:nvPr/>
            </p:nvSpPr>
            <p:spPr bwMode="auto">
              <a:xfrm rot="5400000" flipH="1">
                <a:off x="197" y="1630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400" y="0"/>
                      <a:pt x="10800" y="5400"/>
                      <a:pt x="10800" y="10800"/>
                    </a:cubicBezTo>
                    <a:cubicBezTo>
                      <a:pt x="10800" y="16200"/>
                      <a:pt x="16200" y="2160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</p:grpSp>
        <p:pic>
          <p:nvPicPr>
            <p:cNvPr id="53321" name="Picture 54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0"/>
              <a:ext cx="26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6" name="Oval 1"/>
          <p:cNvSpPr>
            <a:spLocks noChangeArrowheads="1"/>
          </p:cNvSpPr>
          <p:nvPr/>
        </p:nvSpPr>
        <p:spPr bwMode="auto">
          <a:xfrm>
            <a:off x="3962400" y="3048000"/>
            <a:ext cx="228600" cy="4572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sp>
        <p:nvSpPr>
          <p:cNvPr id="53257" name="Oval 549"/>
          <p:cNvSpPr>
            <a:spLocks noChangeArrowheads="1"/>
          </p:cNvSpPr>
          <p:nvPr/>
        </p:nvSpPr>
        <p:spPr bwMode="auto">
          <a:xfrm>
            <a:off x="4876800" y="3048000"/>
            <a:ext cx="228600" cy="4572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5" name="Straight Arrow Connector 4"/>
          <p:cNvCxnSpPr>
            <a:cxnSpLocks noChangeShapeType="1"/>
            <a:stCxn id="53257" idx="2"/>
          </p:cNvCxnSpPr>
          <p:nvPr/>
        </p:nvCxnSpPr>
        <p:spPr bwMode="auto">
          <a:xfrm flipH="1">
            <a:off x="4343400" y="3276600"/>
            <a:ext cx="533400" cy="457200"/>
          </a:xfrm>
          <a:prstGeom prst="straightConnector1">
            <a:avLst/>
          </a:prstGeom>
          <a:noFill/>
          <a:ln w="38100">
            <a:solidFill>
              <a:srgbClr val="008000"/>
            </a:solidFill>
            <a:prstDash val="sysDash"/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59" name="Oval 555"/>
          <p:cNvSpPr>
            <a:spLocks noChangeArrowheads="1"/>
          </p:cNvSpPr>
          <p:nvPr/>
        </p:nvSpPr>
        <p:spPr bwMode="auto">
          <a:xfrm>
            <a:off x="2819400" y="3886200"/>
            <a:ext cx="609600" cy="4572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557" name="Straight Arrow Connector 556"/>
          <p:cNvCxnSpPr>
            <a:cxnSpLocks noChangeShapeType="1"/>
            <a:stCxn id="53256" idx="6"/>
          </p:cNvCxnSpPr>
          <p:nvPr/>
        </p:nvCxnSpPr>
        <p:spPr bwMode="auto">
          <a:xfrm>
            <a:off x="4191000" y="3276600"/>
            <a:ext cx="609600" cy="457200"/>
          </a:xfrm>
          <a:prstGeom prst="straightConnector1">
            <a:avLst/>
          </a:prstGeom>
          <a:noFill/>
          <a:ln w="38100">
            <a:solidFill>
              <a:srgbClr val="008000"/>
            </a:solidFill>
            <a:prstDash val="sysDash"/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53261" name="Group 559"/>
          <p:cNvGrpSpPr>
            <a:grpSpLocks/>
          </p:cNvGrpSpPr>
          <p:nvPr/>
        </p:nvGrpSpPr>
        <p:grpSpPr bwMode="auto">
          <a:xfrm>
            <a:off x="2286000" y="4343400"/>
            <a:ext cx="762000" cy="762000"/>
            <a:chOff x="4876800" y="1371600"/>
            <a:chExt cx="990600" cy="990600"/>
          </a:xfrm>
        </p:grpSpPr>
        <p:sp>
          <p:nvSpPr>
            <p:cNvPr id="561" name="Donut 560"/>
            <p:cNvSpPr>
              <a:spLocks/>
            </p:cNvSpPr>
            <p:nvPr/>
          </p:nvSpPr>
          <p:spPr bwMode="auto">
            <a:xfrm>
              <a:off x="4876800" y="1371600"/>
              <a:ext cx="990600" cy="990600"/>
            </a:xfrm>
            <a:custGeom>
              <a:avLst/>
              <a:gdLst>
                <a:gd name="T0" fmla="*/ 0 w 990600"/>
                <a:gd name="T1" fmla="*/ 495300 h 990600"/>
                <a:gd name="T2" fmla="*/ 495300 w 990600"/>
                <a:gd name="T3" fmla="*/ 0 h 990600"/>
                <a:gd name="T4" fmla="*/ 990600 w 990600"/>
                <a:gd name="T5" fmla="*/ 495300 h 990600"/>
                <a:gd name="T6" fmla="*/ 495300 w 990600"/>
                <a:gd name="T7" fmla="*/ 990600 h 990600"/>
                <a:gd name="T8" fmla="*/ 0 w 990600"/>
                <a:gd name="T9" fmla="*/ 495300 h 990600"/>
                <a:gd name="T10" fmla="*/ 247650 w 990600"/>
                <a:gd name="T11" fmla="*/ 495300 h 990600"/>
                <a:gd name="T12" fmla="*/ 495300 w 990600"/>
                <a:gd name="T13" fmla="*/ 742950 h 990600"/>
                <a:gd name="T14" fmla="*/ 742950 w 990600"/>
                <a:gd name="T15" fmla="*/ 495300 h 990600"/>
                <a:gd name="T16" fmla="*/ 495300 w 990600"/>
                <a:gd name="T17" fmla="*/ 247650 h 990600"/>
                <a:gd name="T18" fmla="*/ 247650 w 990600"/>
                <a:gd name="T19" fmla="*/ 495300 h 990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90600" h="990600">
                  <a:moveTo>
                    <a:pt x="0" y="495300"/>
                  </a:moveTo>
                  <a:cubicBezTo>
                    <a:pt x="0" y="221753"/>
                    <a:pt x="221753" y="0"/>
                    <a:pt x="495300" y="0"/>
                  </a:cubicBez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768847"/>
                    <a:pt x="768847" y="990600"/>
                    <a:pt x="495300" y="990600"/>
                  </a:cubicBezTo>
                  <a:cubicBezTo>
                    <a:pt x="221753" y="990600"/>
                    <a:pt x="0" y="768847"/>
                    <a:pt x="0" y="495300"/>
                  </a:cubicBezTo>
                  <a:close/>
                  <a:moveTo>
                    <a:pt x="247650" y="495300"/>
                  </a:moveTo>
                  <a:cubicBezTo>
                    <a:pt x="247650" y="632073"/>
                    <a:pt x="358527" y="742950"/>
                    <a:pt x="495300" y="742950"/>
                  </a:cubicBezTo>
                  <a:cubicBezTo>
                    <a:pt x="632073" y="742950"/>
                    <a:pt x="742950" y="632073"/>
                    <a:pt x="742950" y="495300"/>
                  </a:cubicBezTo>
                  <a:cubicBezTo>
                    <a:pt x="742950" y="358527"/>
                    <a:pt x="632073" y="247650"/>
                    <a:pt x="495300" y="247650"/>
                  </a:cubicBezTo>
                  <a:cubicBezTo>
                    <a:pt x="358527" y="247650"/>
                    <a:pt x="247650" y="358527"/>
                    <a:pt x="247650" y="495300"/>
                  </a:cubicBezTo>
                  <a:close/>
                </a:path>
              </a:pathLst>
            </a:cu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Helvetica Light" charset="0"/>
              </a:endParaRPr>
            </a:p>
          </p:txBody>
        </p:sp>
        <p:grpSp>
          <p:nvGrpSpPr>
            <p:cNvPr id="53317" name="Group 561"/>
            <p:cNvGrpSpPr>
              <a:grpSpLocks/>
            </p:cNvGrpSpPr>
            <p:nvPr/>
          </p:nvGrpSpPr>
          <p:grpSpPr bwMode="auto">
            <a:xfrm>
              <a:off x="5063912" y="1684864"/>
              <a:ext cx="652680" cy="383960"/>
              <a:chOff x="5021580" y="3276600"/>
              <a:chExt cx="652680" cy="383960"/>
            </a:xfrm>
          </p:grpSpPr>
          <p:sp>
            <p:nvSpPr>
              <p:cNvPr id="53318" name="Oval 562"/>
              <p:cNvSpPr>
                <a:spLocks noChangeArrowheads="1"/>
              </p:cNvSpPr>
              <p:nvPr/>
            </p:nvSpPr>
            <p:spPr bwMode="auto">
              <a:xfrm>
                <a:off x="5105400" y="3276600"/>
                <a:ext cx="457200" cy="381000"/>
              </a:xfrm>
              <a:prstGeom prst="ellipse">
                <a:avLst/>
              </a:prstGeom>
              <a:solidFill>
                <a:srgbClr val="95B3D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endParaRPr lang="en-US" altLang="en-US" dirty="0">
                  <a:latin typeface="Helvetica Light" charset="0"/>
                </a:endParaRPr>
              </a:p>
            </p:txBody>
          </p:sp>
          <p:sp>
            <p:nvSpPr>
              <p:cNvPr id="53319" name="TextBox 563"/>
              <p:cNvSpPr txBox="1">
                <a:spLocks noChangeArrowheads="1"/>
              </p:cNvSpPr>
              <p:nvPr/>
            </p:nvSpPr>
            <p:spPr bwMode="auto">
              <a:xfrm>
                <a:off x="5021580" y="3300461"/>
                <a:ext cx="652680" cy="360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GTP</a:t>
                </a:r>
              </a:p>
            </p:txBody>
          </p:sp>
        </p:grpSp>
      </p:grpSp>
      <p:sp>
        <p:nvSpPr>
          <p:cNvPr id="53262" name="Oval 564"/>
          <p:cNvSpPr>
            <a:spLocks noChangeArrowheads="1"/>
          </p:cNvSpPr>
          <p:nvPr/>
        </p:nvSpPr>
        <p:spPr bwMode="auto">
          <a:xfrm>
            <a:off x="1828800" y="5029200"/>
            <a:ext cx="457200" cy="609600"/>
          </a:xfrm>
          <a:prstGeom prst="ellipse">
            <a:avLst/>
          </a:prstGeom>
          <a:solidFill>
            <a:srgbClr val="66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grpSp>
        <p:nvGrpSpPr>
          <p:cNvPr id="53263" name="Group 565"/>
          <p:cNvGrpSpPr>
            <a:grpSpLocks/>
          </p:cNvGrpSpPr>
          <p:nvPr/>
        </p:nvGrpSpPr>
        <p:grpSpPr bwMode="auto">
          <a:xfrm>
            <a:off x="4876800" y="3962400"/>
            <a:ext cx="838200" cy="609600"/>
            <a:chOff x="4114800" y="2895600"/>
            <a:chExt cx="1066800" cy="609600"/>
          </a:xfrm>
        </p:grpSpPr>
        <p:sp>
          <p:nvSpPr>
            <p:cNvPr id="567" name="Oval 566"/>
            <p:cNvSpPr/>
            <p:nvPr/>
          </p:nvSpPr>
          <p:spPr bwMode="auto">
            <a:xfrm>
              <a:off x="4114800" y="2895600"/>
              <a:ext cx="1066800" cy="6096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 Light" charset="0"/>
              </a:endParaRPr>
            </a:p>
          </p:txBody>
        </p:sp>
        <p:sp>
          <p:nvSpPr>
            <p:cNvPr id="53315" name="TextBox 567"/>
            <p:cNvSpPr txBox="1">
              <a:spLocks noChangeArrowheads="1"/>
            </p:cNvSpPr>
            <p:nvPr/>
          </p:nvSpPr>
          <p:spPr bwMode="auto">
            <a:xfrm>
              <a:off x="4224868" y="3005668"/>
              <a:ext cx="871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chemeClr val="bg1"/>
                  </a:solidFill>
                  <a:latin typeface="Helvetica Light" charset="0"/>
                </a:rPr>
                <a:t>PI3K</a:t>
              </a:r>
            </a:p>
          </p:txBody>
        </p:sp>
      </p:grpSp>
      <p:sp>
        <p:nvSpPr>
          <p:cNvPr id="569" name="Block Arc 568"/>
          <p:cNvSpPr/>
          <p:nvPr/>
        </p:nvSpPr>
        <p:spPr bwMode="auto">
          <a:xfrm rot="12269229">
            <a:off x="6437313" y="3835400"/>
            <a:ext cx="636587" cy="681038"/>
          </a:xfrm>
          <a:prstGeom prst="blockArc">
            <a:avLst>
              <a:gd name="adj1" fmla="val 2595854"/>
              <a:gd name="adj2" fmla="val 21383657"/>
              <a:gd name="adj3" fmla="val 45866"/>
            </a:avLst>
          </a:prstGeom>
          <a:solidFill>
            <a:srgbClr val="8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H="1"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72" name="Straight Connector 571"/>
          <p:cNvCxnSpPr>
            <a:cxnSpLocks noChangeShapeType="1"/>
          </p:cNvCxnSpPr>
          <p:nvPr/>
        </p:nvCxnSpPr>
        <p:spPr bwMode="auto">
          <a:xfrm>
            <a:off x="5867400" y="4071938"/>
            <a:ext cx="0" cy="2286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67" name="Oval 573"/>
          <p:cNvSpPr>
            <a:spLocks noChangeArrowheads="1"/>
          </p:cNvSpPr>
          <p:nvPr/>
        </p:nvSpPr>
        <p:spPr bwMode="auto">
          <a:xfrm>
            <a:off x="1219200" y="5638800"/>
            <a:ext cx="685800" cy="609600"/>
          </a:xfrm>
          <a:prstGeom prst="ellipse">
            <a:avLst/>
          </a:prstGeom>
          <a:solidFill>
            <a:srgbClr val="66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grpSp>
        <p:nvGrpSpPr>
          <p:cNvPr id="53268" name="Group 574"/>
          <p:cNvGrpSpPr>
            <a:grpSpLocks/>
          </p:cNvGrpSpPr>
          <p:nvPr/>
        </p:nvGrpSpPr>
        <p:grpSpPr bwMode="auto">
          <a:xfrm>
            <a:off x="3276600" y="3581400"/>
            <a:ext cx="838200" cy="307975"/>
            <a:chOff x="4749800" y="1083734"/>
            <a:chExt cx="838200" cy="307777"/>
          </a:xfrm>
        </p:grpSpPr>
        <p:grpSp>
          <p:nvGrpSpPr>
            <p:cNvPr id="53306" name="Group 575"/>
            <p:cNvGrpSpPr>
              <a:grpSpLocks/>
            </p:cNvGrpSpPr>
            <p:nvPr/>
          </p:nvGrpSpPr>
          <p:grpSpPr bwMode="auto">
            <a:xfrm>
              <a:off x="4749800" y="1092200"/>
              <a:ext cx="237067" cy="276821"/>
              <a:chOff x="4106333" y="3022602"/>
              <a:chExt cx="237067" cy="276821"/>
            </a:xfrm>
          </p:grpSpPr>
          <p:sp>
            <p:nvSpPr>
              <p:cNvPr id="580" name="Oval 579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313" name="TextBox 580"/>
              <p:cNvSpPr txBox="1">
                <a:spLocks noChangeArrowheads="1"/>
              </p:cNvSpPr>
              <p:nvPr/>
            </p:nvSpPr>
            <p:spPr bwMode="auto">
              <a:xfrm>
                <a:off x="4106333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307" name="TextBox 576"/>
            <p:cNvSpPr txBox="1">
              <a:spLocks noChangeArrowheads="1"/>
            </p:cNvSpPr>
            <p:nvPr/>
          </p:nvSpPr>
          <p:spPr bwMode="auto">
            <a:xfrm>
              <a:off x="5063059" y="1083734"/>
              <a:ext cx="4411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Helvetica Light" charset="0"/>
                </a:rPr>
                <a:t>Tyr</a:t>
              </a:r>
            </a:p>
          </p:txBody>
        </p: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V="1">
              <a:off x="5410200" y="1236036"/>
              <a:ext cx="177800" cy="58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9" name="Straight Connector 578"/>
            <p:cNvCxnSpPr>
              <a:cxnSpLocks noChangeShapeType="1"/>
            </p:cNvCxnSpPr>
            <p:nvPr/>
          </p:nvCxnSpPr>
          <p:spPr bwMode="auto">
            <a:xfrm>
              <a:off x="4978400" y="1243969"/>
              <a:ext cx="161925" cy="9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3269" name="Group 582"/>
          <p:cNvGrpSpPr>
            <a:grpSpLocks/>
          </p:cNvGrpSpPr>
          <p:nvPr/>
        </p:nvGrpSpPr>
        <p:grpSpPr bwMode="auto">
          <a:xfrm flipH="1">
            <a:off x="4876800" y="3578225"/>
            <a:ext cx="830263" cy="307975"/>
            <a:chOff x="4758267" y="1083734"/>
            <a:chExt cx="829733" cy="307777"/>
          </a:xfrm>
        </p:grpSpPr>
        <p:grpSp>
          <p:nvGrpSpPr>
            <p:cNvPr id="53298" name="Group 583"/>
            <p:cNvGrpSpPr>
              <a:grpSpLocks/>
            </p:cNvGrpSpPr>
            <p:nvPr/>
          </p:nvGrpSpPr>
          <p:grpSpPr bwMode="auto">
            <a:xfrm>
              <a:off x="4758267" y="1092200"/>
              <a:ext cx="254001" cy="276821"/>
              <a:chOff x="4114800" y="3022602"/>
              <a:chExt cx="254001" cy="276821"/>
            </a:xfrm>
          </p:grpSpPr>
          <p:sp>
            <p:nvSpPr>
              <p:cNvPr id="588" name="Oval 587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305" name="TextBox 588"/>
              <p:cNvSpPr txBox="1">
                <a:spLocks noChangeArrowheads="1"/>
              </p:cNvSpPr>
              <p:nvPr/>
            </p:nvSpPr>
            <p:spPr bwMode="auto">
              <a:xfrm>
                <a:off x="4140201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299" name="TextBox 584"/>
            <p:cNvSpPr txBox="1">
              <a:spLocks noChangeArrowheads="1"/>
            </p:cNvSpPr>
            <p:nvPr/>
          </p:nvSpPr>
          <p:spPr bwMode="auto">
            <a:xfrm>
              <a:off x="5063059" y="1083734"/>
              <a:ext cx="4411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Helvetica Light" charset="0"/>
                </a:rPr>
                <a:t>Tyr</a:t>
              </a:r>
            </a:p>
          </p:txBody>
        </p:sp>
        <p:cxnSp>
          <p:nvCxnSpPr>
            <p:cNvPr id="586" name="Straight Connector 585"/>
            <p:cNvCxnSpPr>
              <a:cxnSpLocks noChangeShapeType="1"/>
            </p:cNvCxnSpPr>
            <p:nvPr/>
          </p:nvCxnSpPr>
          <p:spPr bwMode="auto">
            <a:xfrm flipV="1">
              <a:off x="5410313" y="1236036"/>
              <a:ext cx="177687" cy="58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>
              <a:off x="4978789" y="1243969"/>
              <a:ext cx="160235" cy="9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3270" name="Group 589"/>
          <p:cNvGrpSpPr>
            <a:grpSpLocks/>
          </p:cNvGrpSpPr>
          <p:nvPr/>
        </p:nvGrpSpPr>
        <p:grpSpPr bwMode="auto">
          <a:xfrm flipH="1">
            <a:off x="304800" y="5334000"/>
            <a:ext cx="1177925" cy="307975"/>
            <a:chOff x="5943600" y="1066800"/>
            <a:chExt cx="1177752" cy="307777"/>
          </a:xfrm>
        </p:grpSpPr>
        <p:grpSp>
          <p:nvGrpSpPr>
            <p:cNvPr id="53290" name="Group 590"/>
            <p:cNvGrpSpPr>
              <a:grpSpLocks/>
            </p:cNvGrpSpPr>
            <p:nvPr/>
          </p:nvGrpSpPr>
          <p:grpSpPr bwMode="auto">
            <a:xfrm flipH="1">
              <a:off x="6892752" y="1094601"/>
              <a:ext cx="228600" cy="276821"/>
              <a:chOff x="4114800" y="3022602"/>
              <a:chExt cx="228600" cy="276821"/>
            </a:xfrm>
          </p:grpSpPr>
          <p:sp>
            <p:nvSpPr>
              <p:cNvPr id="595" name="Oval 594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297" name="TextBox 595"/>
              <p:cNvSpPr txBox="1">
                <a:spLocks noChangeArrowheads="1"/>
              </p:cNvSpPr>
              <p:nvPr/>
            </p:nvSpPr>
            <p:spPr bwMode="auto">
              <a:xfrm>
                <a:off x="4114800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291" name="TextBox 591"/>
            <p:cNvSpPr txBox="1">
              <a:spLocks noChangeArrowheads="1"/>
            </p:cNvSpPr>
            <p:nvPr/>
          </p:nvSpPr>
          <p:spPr bwMode="auto">
            <a:xfrm flipH="1">
              <a:off x="6062132" y="1066800"/>
              <a:ext cx="7873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 err="1">
                  <a:latin typeface="Helvetica Light" charset="0"/>
                </a:rPr>
                <a:t>Ser</a:t>
              </a:r>
              <a:r>
                <a:rPr lang="en-US" altLang="en-US" sz="1400" dirty="0">
                  <a:latin typeface="Helvetica Light" charset="0"/>
                </a:rPr>
                <a:t>/</a:t>
              </a:r>
              <a:r>
                <a:rPr lang="en-US" altLang="en-US" sz="1400" dirty="0" err="1">
                  <a:latin typeface="Helvetica Light" charset="0"/>
                </a:rPr>
                <a:t>Thr</a:t>
              </a:r>
              <a:endParaRPr lang="en-US" altLang="en-US" sz="1400" dirty="0">
                <a:latin typeface="Helvetica Light" charset="0"/>
              </a:endParaRPr>
            </a:p>
          </p:txBody>
        </p:sp>
        <p:cxnSp>
          <p:nvCxnSpPr>
            <p:cNvPr id="593" name="Straight Connector 592"/>
            <p:cNvCxnSpPr>
              <a:cxnSpLocks noChangeShapeType="1"/>
            </p:cNvCxnSpPr>
            <p:nvPr/>
          </p:nvCxnSpPr>
          <p:spPr bwMode="auto">
            <a:xfrm flipH="1">
              <a:off x="5943600" y="1295253"/>
              <a:ext cx="136505" cy="777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4" name="Straight Connector 593"/>
            <p:cNvCxnSpPr>
              <a:cxnSpLocks noChangeShapeType="1"/>
              <a:stCxn id="53297" idx="3"/>
            </p:cNvCxnSpPr>
            <p:nvPr/>
          </p:nvCxnSpPr>
          <p:spPr bwMode="auto">
            <a:xfrm flipH="1" flipV="1">
              <a:off x="6808660" y="1220689"/>
              <a:ext cx="84126" cy="126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3271" name="TextBox 12"/>
          <p:cNvSpPr txBox="1">
            <a:spLocks noChangeArrowheads="1"/>
          </p:cNvSpPr>
          <p:nvPr/>
        </p:nvSpPr>
        <p:spPr bwMode="auto">
          <a:xfrm>
            <a:off x="2811463" y="3944938"/>
            <a:ext cx="6175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600" dirty="0">
                <a:latin typeface="Helvetica Light" charset="0"/>
              </a:rPr>
              <a:t>SOS</a:t>
            </a:r>
          </a:p>
        </p:txBody>
      </p:sp>
      <p:sp>
        <p:nvSpPr>
          <p:cNvPr id="53272" name="TextBox 13"/>
          <p:cNvSpPr txBox="1">
            <a:spLocks noChangeArrowheads="1"/>
          </p:cNvSpPr>
          <p:nvPr/>
        </p:nvSpPr>
        <p:spPr bwMode="auto">
          <a:xfrm>
            <a:off x="1785938" y="5181600"/>
            <a:ext cx="524416" cy="30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chemeClr val="bg1"/>
                </a:solidFill>
                <a:latin typeface="Helvetica Light" charset="0"/>
              </a:rPr>
              <a:t>RAF</a:t>
            </a:r>
          </a:p>
        </p:txBody>
      </p:sp>
      <p:sp>
        <p:nvSpPr>
          <p:cNvPr id="53273" name="TextBox 14"/>
          <p:cNvSpPr txBox="1">
            <a:spLocks noChangeArrowheads="1"/>
          </p:cNvSpPr>
          <p:nvPr/>
        </p:nvSpPr>
        <p:spPr bwMode="auto">
          <a:xfrm>
            <a:off x="1244600" y="5773738"/>
            <a:ext cx="628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FFFFFF"/>
                </a:solidFill>
                <a:latin typeface="Helvetica Light" charset="0"/>
              </a:rPr>
              <a:t>MEK</a:t>
            </a:r>
          </a:p>
        </p:txBody>
      </p:sp>
      <p:sp>
        <p:nvSpPr>
          <p:cNvPr id="53274" name="TextBox 15"/>
          <p:cNvSpPr txBox="1">
            <a:spLocks noChangeArrowheads="1"/>
          </p:cNvSpPr>
          <p:nvPr/>
        </p:nvSpPr>
        <p:spPr bwMode="auto">
          <a:xfrm>
            <a:off x="2571750" y="1524000"/>
            <a:ext cx="1179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Helvetica Light" charset="0"/>
              </a:rPr>
              <a:t>HER2</a:t>
            </a:r>
          </a:p>
          <a:p>
            <a:pPr algn="ctr" eaLnBrk="1" hangingPunct="1"/>
            <a:r>
              <a:rPr lang="en-US" altLang="en-US" sz="1600" dirty="0">
                <a:latin typeface="Helvetica Light" charset="0"/>
              </a:rPr>
              <a:t>(Receptor)</a:t>
            </a:r>
          </a:p>
        </p:txBody>
      </p:sp>
      <p:sp>
        <p:nvSpPr>
          <p:cNvPr id="53275" name="Right Bracket 16"/>
          <p:cNvSpPr>
            <a:spLocks/>
          </p:cNvSpPr>
          <p:nvPr/>
        </p:nvSpPr>
        <p:spPr bwMode="auto">
          <a:xfrm rot="2267875">
            <a:off x="2722563" y="4027488"/>
            <a:ext cx="147637" cy="2719387"/>
          </a:xfrm>
          <a:prstGeom prst="rightBracket">
            <a:avLst>
              <a:gd name="adj" fmla="val 8272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53275" idx="2"/>
          </p:cNvCxnSpPr>
          <p:nvPr/>
        </p:nvCxnSpPr>
        <p:spPr bwMode="auto">
          <a:xfrm>
            <a:off x="2854325" y="5432425"/>
            <a:ext cx="498475" cy="3587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77" name="TextBox 20"/>
          <p:cNvSpPr txBox="1">
            <a:spLocks noChangeArrowheads="1"/>
          </p:cNvSpPr>
          <p:nvPr/>
        </p:nvSpPr>
        <p:spPr bwMode="auto">
          <a:xfrm>
            <a:off x="3124200" y="5791200"/>
            <a:ext cx="1811628" cy="46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Helvetica Light" charset="0"/>
              </a:rPr>
              <a:t>Proliferation</a:t>
            </a:r>
          </a:p>
        </p:txBody>
      </p:sp>
      <p:sp>
        <p:nvSpPr>
          <p:cNvPr id="53278" name="Right Bracket 605"/>
          <p:cNvSpPr>
            <a:spLocks/>
          </p:cNvSpPr>
          <p:nvPr/>
        </p:nvSpPr>
        <p:spPr bwMode="auto">
          <a:xfrm rot="5400000">
            <a:off x="5208587" y="4011613"/>
            <a:ext cx="207963" cy="1176338"/>
          </a:xfrm>
          <a:prstGeom prst="rightBracket">
            <a:avLst>
              <a:gd name="adj" fmla="val 8328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607" name="Straight Arrow Connector 606"/>
          <p:cNvCxnSpPr>
            <a:cxnSpLocks noChangeShapeType="1"/>
            <a:stCxn id="53278" idx="2"/>
            <a:endCxn id="53280" idx="0"/>
          </p:cNvCxnSpPr>
          <p:nvPr/>
        </p:nvCxnSpPr>
        <p:spPr bwMode="auto">
          <a:xfrm flipH="1">
            <a:off x="5311900" y="4703764"/>
            <a:ext cx="669" cy="320674"/>
          </a:xfrm>
          <a:prstGeom prst="straightConnector1">
            <a:avLst/>
          </a:prstGeom>
          <a:noFill/>
          <a:ln w="38100">
            <a:solidFill>
              <a:srgbClr val="3366FF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80" name="TextBox 23"/>
          <p:cNvSpPr txBox="1">
            <a:spLocks noChangeArrowheads="1"/>
          </p:cNvSpPr>
          <p:nvPr/>
        </p:nvSpPr>
        <p:spPr bwMode="auto">
          <a:xfrm>
            <a:off x="4680199" y="5024438"/>
            <a:ext cx="1263401" cy="46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3366FF"/>
                </a:solidFill>
                <a:latin typeface="Helvetica Light" charset="0"/>
              </a:rPr>
              <a:t>Survival</a:t>
            </a:r>
          </a:p>
        </p:txBody>
      </p:sp>
      <p:sp>
        <p:nvSpPr>
          <p:cNvPr id="53281" name="Rectangle 32"/>
          <p:cNvSpPr>
            <a:spLocks/>
          </p:cNvSpPr>
          <p:nvPr/>
        </p:nvSpPr>
        <p:spPr bwMode="auto">
          <a:xfrm>
            <a:off x="7162167" y="4114800"/>
            <a:ext cx="6584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9" bIns="0">
            <a:spAutoFit/>
          </a:bodyPr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800000"/>
                </a:solidFill>
                <a:latin typeface="Helvetica Light" charset="0"/>
                <a:ea typeface="MS PGothic" charset="-128"/>
              </a:rPr>
              <a:t>PTEN</a:t>
            </a:r>
          </a:p>
        </p:txBody>
      </p:sp>
      <p:sp>
        <p:nvSpPr>
          <p:cNvPr id="53282" name="Rectangle 21"/>
          <p:cNvSpPr>
            <a:spLocks/>
          </p:cNvSpPr>
          <p:nvPr/>
        </p:nvSpPr>
        <p:spPr bwMode="auto">
          <a:xfrm>
            <a:off x="0" y="76200"/>
            <a:ext cx="9156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D0D0D"/>
                </a:solidFill>
                <a:latin typeface="Helvetica Light" charset="0"/>
                <a:ea typeface="MS PGothic" charset="-128"/>
              </a:rPr>
              <a:t>HER2 Oncogene</a:t>
            </a:r>
          </a:p>
        </p:txBody>
      </p:sp>
      <p:sp>
        <p:nvSpPr>
          <p:cNvPr id="2" name="Arc 1"/>
          <p:cNvSpPr/>
          <p:nvPr/>
        </p:nvSpPr>
        <p:spPr bwMode="auto">
          <a:xfrm rot="19000344">
            <a:off x="2862263" y="33797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3" name="Arc 562"/>
          <p:cNvSpPr/>
          <p:nvPr/>
        </p:nvSpPr>
        <p:spPr bwMode="auto">
          <a:xfrm rot="19000344">
            <a:off x="2328863" y="39131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4" name="Arc 563"/>
          <p:cNvSpPr/>
          <p:nvPr/>
        </p:nvSpPr>
        <p:spPr bwMode="auto">
          <a:xfrm rot="19000344">
            <a:off x="1795463" y="45227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5" name="Arc 564"/>
          <p:cNvSpPr/>
          <p:nvPr/>
        </p:nvSpPr>
        <p:spPr bwMode="auto">
          <a:xfrm rot="19000344">
            <a:off x="1338263" y="50561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8" name="Arc 567"/>
          <p:cNvSpPr/>
          <p:nvPr/>
        </p:nvSpPr>
        <p:spPr bwMode="auto">
          <a:xfrm rot="15851498">
            <a:off x="4537869" y="3744119"/>
            <a:ext cx="522287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6" name="Oval 565"/>
          <p:cNvSpPr>
            <a:spLocks noChangeArrowheads="1"/>
          </p:cNvSpPr>
          <p:nvPr/>
        </p:nvSpPr>
        <p:spPr bwMode="auto">
          <a:xfrm>
            <a:off x="3505200" y="685800"/>
            <a:ext cx="2057400" cy="3352800"/>
          </a:xfrm>
          <a:prstGeom prst="ellipse">
            <a:avLst/>
          </a:prstGeom>
          <a:noFill/>
          <a:ln w="38100">
            <a:solidFill>
              <a:srgbClr val="00009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sp>
        <p:nvSpPr>
          <p:cNvPr id="53289" name="TextBox 2"/>
          <p:cNvSpPr txBox="1">
            <a:spLocks noChangeArrowheads="1"/>
          </p:cNvSpPr>
          <p:nvPr/>
        </p:nvSpPr>
        <p:spPr bwMode="auto">
          <a:xfrm>
            <a:off x="2497138" y="6364288"/>
            <a:ext cx="50417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dirty="0">
                <a:latin typeface="Helvetica Light" charset="0"/>
              </a:rPr>
              <a:t>https://</a:t>
            </a:r>
            <a:r>
              <a:rPr lang="en-US" altLang="x-none" dirty="0" err="1">
                <a:latin typeface="Helvetica Light" charset="0"/>
              </a:rPr>
              <a:t>www.gene.com</a:t>
            </a:r>
            <a:r>
              <a:rPr lang="en-US" altLang="x-none" dirty="0">
                <a:latin typeface="Helvetica Light" charset="0"/>
              </a:rPr>
              <a:t>/stories/her2/</a:t>
            </a:r>
          </a:p>
        </p:txBody>
      </p:sp>
    </p:spTree>
    <p:extLst>
      <p:ext uri="{BB962C8B-B14F-4D97-AF65-F5344CB8AC3E}">
        <p14:creationId xmlns:p14="http://schemas.microsoft.com/office/powerpoint/2010/main" val="1822022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/>
          </p:cNvSpPr>
          <p:nvPr/>
        </p:nvSpPr>
        <p:spPr bwMode="auto">
          <a:xfrm>
            <a:off x="0" y="304800"/>
            <a:ext cx="9156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800" b="1" dirty="0">
                <a:solidFill>
                  <a:srgbClr val="0D0D0D"/>
                </a:solidFill>
                <a:latin typeface="Helvetica Light" charset="0"/>
                <a:ea typeface="MS PGothic" charset="-128"/>
              </a:rPr>
              <a:t>Objectives</a:t>
            </a:r>
          </a:p>
        </p:txBody>
      </p:sp>
      <p:sp>
        <p:nvSpPr>
          <p:cNvPr id="29699" name="Rectangle 2"/>
          <p:cNvSpPr>
            <a:spLocks/>
          </p:cNvSpPr>
          <p:nvPr/>
        </p:nvSpPr>
        <p:spPr bwMode="auto">
          <a:xfrm>
            <a:off x="381000" y="1219200"/>
            <a:ext cx="84836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eaLnBrk="0" hangingPunct="0"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panose="020B0604020202020204" pitchFamily="34" charset="0"/>
                <a:ea typeface="ヒラギノ角ゴ ProN W3" pitchFamily="-84" charset="-128"/>
                <a:sym typeface="Arial" panose="020B0604020202020204" pitchFamily="34" charset="0"/>
              </a:defRPr>
            </a:lvl9pPr>
          </a:lstStyle>
          <a:p>
            <a:pPr marL="342900" indent="-342900" eaLnBrk="1" hangingPunct="1">
              <a:buFontTx/>
              <a:buAutoNum type="arabicPeriod"/>
              <a:defRPr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panose="020B0600070205080204" pitchFamily="34" charset="-128"/>
              </a:rPr>
              <a:t>Breast cancer review.</a:t>
            </a: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en-US" sz="1800" dirty="0" smtClean="0">
              <a:solidFill>
                <a:schemeClr val="tx1"/>
              </a:solidFill>
              <a:latin typeface="Helvetica Light" charset="0"/>
              <a:ea typeface="MS PGothic" panose="020B0600070205080204" pitchFamily="34" charset="-128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panose="020B0600070205080204" pitchFamily="34" charset="-128"/>
              </a:rPr>
              <a:t>Understand different genomic mechanisms that lead to aberrant signal transduction, including gene amplification/deletion, activating mutations and mutations that inhibit protein function.</a:t>
            </a: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en-US" sz="1800" dirty="0" smtClean="0">
              <a:solidFill>
                <a:schemeClr val="tx1"/>
              </a:solidFill>
              <a:latin typeface="Helvetica Light" charset="0"/>
              <a:ea typeface="MS PGothic" panose="020B0600070205080204" pitchFamily="34" charset="-128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panose="020B0600070205080204" pitchFamily="34" charset="-128"/>
              </a:rPr>
              <a:t>Understand that molecular and genetic alterations in tumors are prognostic, diagnostic, and can be used in therapy decisions for patients.</a:t>
            </a:r>
          </a:p>
          <a:p>
            <a:pPr marL="342900" indent="-342900" eaLnBrk="1" hangingPunct="1">
              <a:buFontTx/>
              <a:buAutoNum type="arabicPeriod"/>
              <a:defRPr/>
            </a:pPr>
            <a:endParaRPr lang="en-US" altLang="en-US" sz="1800" dirty="0">
              <a:solidFill>
                <a:schemeClr val="tx1"/>
              </a:solidFill>
              <a:latin typeface="Helvetica Light" charset="0"/>
              <a:ea typeface="MS PGothic" panose="020B0600070205080204" pitchFamily="34" charset="-128"/>
            </a:endParaRPr>
          </a:p>
          <a:p>
            <a:pPr marL="342900" indent="-342900" eaLnBrk="1" hangingPunct="1">
              <a:buFontTx/>
              <a:buAutoNum type="arabicPeriod"/>
              <a:defRPr/>
            </a:pPr>
            <a:r>
              <a:rPr lang="en-US" altLang="en-US" sz="1800" dirty="0" smtClean="0">
                <a:latin typeface="Helvetica Light" charset="0"/>
              </a:rPr>
              <a:t>Understand confounding factors in genomic analyses.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3643" y="1993014"/>
            <a:ext cx="8209357" cy="22880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5699" tIns="35699" rIns="35699" bIns="35699" spcCol="26776" anchor="ctr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Are the signaling pathways driving breast cancer cell growth/survival different from other cancers?  What are some ways we can examine signaling across different cancers with limited patient tissue available? </a:t>
            </a:r>
          </a:p>
          <a:p>
            <a:pPr eaLnBrk="1" hangingPunct="1">
              <a:defRPr/>
            </a:pPr>
            <a:endParaRPr lang="en-US" sz="1800" dirty="0">
              <a:latin typeface="Helvetica Light" charset="0"/>
              <a:ea typeface="ヒラギノ角ゴ ProN W3" pitchFamily="-84" charset="-128"/>
              <a:sym typeface="Arial" panose="020B0604020202020204" pitchFamily="34" charset="0"/>
            </a:endParaRPr>
          </a:p>
          <a:p>
            <a:pPr eaLnBrk="1" hangingPunct="1">
              <a:defRPr/>
            </a:pPr>
            <a:endParaRPr lang="en-US" sz="1800" dirty="0">
              <a:latin typeface="Helvetica Light" charset="0"/>
              <a:ea typeface="ヒラギノ角ゴ ProN W3" pitchFamily="-84" charset="-128"/>
              <a:sym typeface="Arial" panose="020B0604020202020204" pitchFamily="34" charset="0"/>
            </a:endParaRPr>
          </a:p>
          <a:p>
            <a:pPr eaLnBrk="1" hangingPunct="1">
              <a:defRPr/>
            </a:pPr>
            <a:endParaRPr lang="en-US" sz="1800" dirty="0">
              <a:latin typeface="Helvetica Light" charset="0"/>
              <a:ea typeface="ヒラギノ角ゴ ProN W3" pitchFamily="-84" charset="-128"/>
              <a:sym typeface="Gill Sans"/>
            </a:endParaRPr>
          </a:p>
          <a:p>
            <a:pPr eaLnBrk="1" hangingPunct="1">
              <a:defRPr/>
            </a:pPr>
            <a:r>
              <a:rPr lang="en-US" sz="1800" dirty="0">
                <a:latin typeface="Helvetica Light" charset="0"/>
                <a:ea typeface="ヒラギノ角ゴ ProN W3" pitchFamily="-84" charset="-128"/>
                <a:sym typeface="Gill Sans"/>
              </a:rPr>
              <a:t>How can we assess the role of breast cancer pathways in patient survival?  Would a single gene test or a multigene test be more robust?  </a:t>
            </a:r>
          </a:p>
        </p:txBody>
      </p:sp>
      <p:sp>
        <p:nvSpPr>
          <p:cNvPr id="54276" name="TextBox 5"/>
          <p:cNvSpPr txBox="1">
            <a:spLocks noChangeArrowheads="1"/>
          </p:cNvSpPr>
          <p:nvPr/>
        </p:nvSpPr>
        <p:spPr bwMode="auto">
          <a:xfrm>
            <a:off x="3603625" y="914400"/>
            <a:ext cx="17908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Questions: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2801938" y="2743200"/>
            <a:ext cx="35327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Confounding Variables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extBox 4"/>
          <p:cNvSpPr txBox="1">
            <a:spLocks noChangeArrowheads="1"/>
          </p:cNvSpPr>
          <p:nvPr/>
        </p:nvSpPr>
        <p:spPr bwMode="auto">
          <a:xfrm>
            <a:off x="533400" y="914400"/>
            <a:ext cx="83820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Confounding variables:</a:t>
            </a:r>
          </a:p>
          <a:p>
            <a:pPr eaLnBrk="1" hangingPunct="1"/>
            <a:endParaRPr lang="en-US" altLang="x-none" dirty="0">
              <a:latin typeface="Helvetica Light" charset="0"/>
            </a:endParaRPr>
          </a:p>
          <a:p>
            <a:pPr eaLnBrk="1" hangingPunct="1"/>
            <a:r>
              <a:rPr lang="en-US" altLang="x-none" dirty="0">
                <a:latin typeface="Helvetica Light" charset="0"/>
              </a:rPr>
              <a:t>In statistics, a confounder (also </a:t>
            </a:r>
            <a:r>
              <a:rPr lang="en-US" altLang="x-none" b="1" dirty="0">
                <a:latin typeface="Helvetica Light" charset="0"/>
              </a:rPr>
              <a:t>confounding</a:t>
            </a:r>
            <a:r>
              <a:rPr lang="en-US" altLang="x-none" dirty="0">
                <a:latin typeface="Helvetica Light" charset="0"/>
              </a:rPr>
              <a:t> variable or </a:t>
            </a:r>
            <a:r>
              <a:rPr lang="en-US" altLang="x-none" b="1" dirty="0">
                <a:latin typeface="Helvetica Light" charset="0"/>
              </a:rPr>
              <a:t>confounding factor</a:t>
            </a:r>
            <a:r>
              <a:rPr lang="en-US" altLang="x-none" dirty="0">
                <a:latin typeface="Helvetica Light" charset="0"/>
              </a:rPr>
              <a:t>) is a variable that influences both the dependent variable and independent variable causing a spurious association. </a:t>
            </a:r>
          </a:p>
          <a:p>
            <a:pPr eaLnBrk="1" hangingPunct="1"/>
            <a:endParaRPr lang="en-US" altLang="x-none" dirty="0">
              <a:latin typeface="Helvetica Light" charset="0"/>
            </a:endParaRPr>
          </a:p>
          <a:p>
            <a:pPr eaLnBrk="1" hangingPunct="1"/>
            <a:r>
              <a:rPr lang="en-US" altLang="x-none" b="1" dirty="0">
                <a:latin typeface="Helvetica Light" charset="0"/>
              </a:rPr>
              <a:t>Confounding variables</a:t>
            </a:r>
            <a:r>
              <a:rPr lang="en-US" altLang="x-none" dirty="0">
                <a:latin typeface="Helvetica Light" charset="0"/>
              </a:rPr>
              <a:t> (aka third </a:t>
            </a:r>
            <a:r>
              <a:rPr lang="en-US" altLang="x-none" b="1" dirty="0">
                <a:latin typeface="Helvetica Light" charset="0"/>
              </a:rPr>
              <a:t>variables</a:t>
            </a:r>
            <a:r>
              <a:rPr lang="en-US" altLang="x-none" dirty="0">
                <a:latin typeface="Helvetica Light" charset="0"/>
              </a:rPr>
              <a:t>) are </a:t>
            </a:r>
            <a:r>
              <a:rPr lang="en-US" altLang="x-none" b="1" dirty="0">
                <a:latin typeface="Helvetica Light" charset="0"/>
              </a:rPr>
              <a:t>variables</a:t>
            </a:r>
            <a:r>
              <a:rPr lang="en-US" altLang="x-none" dirty="0">
                <a:latin typeface="Helvetica Light" charset="0"/>
              </a:rPr>
              <a:t> that the researcher failed to control, or eliminate, damaging the internal validity of an experiment.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D8CB-8C10-8B4C-9571-6E4F8DFCD15F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5" name="Picture 2" descr="The lung cancer microenviron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669306" cy="394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5867400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Cancer 14, 535–546 (2014)</a:t>
            </a:r>
          </a:p>
        </p:txBody>
      </p:sp>
    </p:spTree>
    <p:extLst>
      <p:ext uri="{BB962C8B-B14F-4D97-AF65-F5344CB8AC3E}">
        <p14:creationId xmlns:p14="http://schemas.microsoft.com/office/powerpoint/2010/main" val="31944891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5900" y="1408112"/>
            <a:ext cx="2400300" cy="484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76200"/>
            <a:ext cx="8509000" cy="1375493"/>
          </a:xfrm>
        </p:spPr>
        <p:txBody>
          <a:bodyPr>
            <a:spAutoFit/>
          </a:bodyPr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chemeClr val="tx2"/>
                </a:solidFill>
              </a:rPr>
              <a:t>Most published signatures are not significantly better outcome predictors than random signatures of identical </a:t>
            </a:r>
            <a:r>
              <a:rPr lang="en-US" altLang="en-US" sz="2800" b="1" dirty="0" smtClean="0">
                <a:solidFill>
                  <a:schemeClr val="tx2"/>
                </a:solidFill>
              </a:rPr>
              <a:t>size</a:t>
            </a:r>
            <a:endParaRPr lang="en-US" altLang="en-US" sz="2800" b="1" dirty="0">
              <a:solidFill>
                <a:schemeClr val="tx2"/>
              </a:solidFill>
            </a:endParaRP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0" y="6267450"/>
            <a:ext cx="8347075" cy="59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21" tIns="41010" rIns="82021" bIns="41010">
            <a:spAutoFit/>
          </a:bodyPr>
          <a:lstStyle/>
          <a:p>
            <a:pPr eaLnBrk="1" hangingPunct="1">
              <a:defRPr/>
            </a:pPr>
            <a:r>
              <a:rPr lang="en-US" altLang="en-US" sz="1100" i="1" dirty="0" err="1">
                <a:latin typeface="Helvetica Light" charset="0"/>
                <a:ea typeface="+mn-ea"/>
                <a:sym typeface="Arial" panose="020B0604020202020204" pitchFamily="34" charset="0"/>
              </a:rPr>
              <a:t>Venet</a:t>
            </a:r>
            <a:r>
              <a:rPr lang="en-US" altLang="en-US" sz="1100" i="1" dirty="0">
                <a:latin typeface="Helvetica Light" charset="0"/>
                <a:ea typeface="+mn-ea"/>
                <a:sym typeface="Arial" panose="020B0604020202020204" pitchFamily="34" charset="0"/>
              </a:rPr>
              <a:t> D, Dumont JE, Detours V (2011) Most Random Gene Expression Signatures Are Significantly Associated with Breast Cancer Outcome. PLOS Computational Biology 7(10): e1002240. https://</a:t>
            </a:r>
            <a:r>
              <a:rPr lang="en-US" altLang="en-US" sz="1100" i="1" dirty="0" err="1">
                <a:latin typeface="Helvetica Light" charset="0"/>
                <a:ea typeface="+mn-ea"/>
                <a:sym typeface="Arial" panose="020B0604020202020204" pitchFamily="34" charset="0"/>
              </a:rPr>
              <a:t>doi.org</a:t>
            </a:r>
            <a:r>
              <a:rPr lang="en-US" altLang="en-US" sz="1100" i="1" dirty="0">
                <a:latin typeface="Helvetica Light" charset="0"/>
                <a:ea typeface="+mn-ea"/>
                <a:sym typeface="Arial" panose="020B0604020202020204" pitchFamily="34" charset="0"/>
              </a:rPr>
              <a:t>/10.1371/journal.pcbi.1002240</a:t>
            </a:r>
          </a:p>
          <a:p>
            <a:pPr eaLnBrk="1" hangingPunct="1">
              <a:defRPr/>
            </a:pPr>
            <a:r>
              <a:rPr lang="en-US" altLang="en-US" sz="1100" i="1" dirty="0">
                <a:latin typeface="Helvetica Light" charset="0"/>
                <a:ea typeface="+mn-ea"/>
                <a:sym typeface="Arial" panose="020B0604020202020204" pitchFamily="34" charset="0"/>
                <a:hlinkClick r:id="rId3"/>
              </a:rPr>
              <a:t>http://journals.plos.org/ploscompbiol/article?id=10.1371/journal.pcbi.1002240</a:t>
            </a:r>
            <a:endParaRPr lang="en-US" altLang="en-US" sz="1100" i="1" dirty="0">
              <a:latin typeface="Helvetica Light" charset="0"/>
              <a:ea typeface="+mn-ea"/>
              <a:sym typeface="Arial" panose="020B0604020202020204" pitchFamily="34" charset="0"/>
            </a:endParaRPr>
          </a:p>
        </p:txBody>
      </p:sp>
      <p:sp>
        <p:nvSpPr>
          <p:cNvPr id="67589" name="TextBox 2"/>
          <p:cNvSpPr txBox="1">
            <a:spLocks noChangeArrowheads="1"/>
          </p:cNvSpPr>
          <p:nvPr/>
        </p:nvSpPr>
        <p:spPr bwMode="auto">
          <a:xfrm>
            <a:off x="1295400" y="2398712"/>
            <a:ext cx="3786188" cy="230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Char char="•"/>
              <a:defRPr sz="29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5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dirty="0">
                <a:solidFill>
                  <a:srgbClr val="000000"/>
                </a:solidFill>
                <a:latin typeface="Helvetica Light" charset="0"/>
              </a:rPr>
              <a:t>The x-axis denotes the p-value of association with overall survival. Red dots stand for published signatures, yellow shapes depict the distribution of p-values for 1000 random signatures of identical size, with the lower 5% quantiles shaded in green and the median shown as black line. Signatures are ordered by increasing sizes.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246063"/>
            <a:ext cx="8509000" cy="944634"/>
          </a:xfrm>
          <a:noFill/>
        </p:spPr>
        <p:txBody>
          <a:bodyPr>
            <a:spAutoFit/>
          </a:bodyPr>
          <a:lstStyle/>
          <a:p>
            <a:pPr mar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>
                <a:solidFill>
                  <a:schemeClr val="tx2"/>
                </a:solidFill>
              </a:rPr>
              <a:t>Association of negative control signatures with overall </a:t>
            </a:r>
            <a:r>
              <a:rPr lang="en-US" altLang="en-US" sz="2800" b="1" dirty="0" smtClean="0">
                <a:solidFill>
                  <a:schemeClr val="tx2"/>
                </a:solidFill>
              </a:rPr>
              <a:t>survival</a:t>
            </a:r>
            <a:endParaRPr lang="en-US" altLang="en-US" sz="2800" b="1" dirty="0">
              <a:solidFill>
                <a:schemeClr val="tx2"/>
              </a:solidFill>
            </a:endParaRPr>
          </a:p>
        </p:txBody>
      </p:sp>
      <p:pic>
        <p:nvPicPr>
          <p:cNvPr id="68611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7" y="1465263"/>
            <a:ext cx="9002713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33400" y="3697288"/>
            <a:ext cx="8242300" cy="1806400"/>
          </a:xfrm>
          <a:prstGeom prst="rect">
            <a:avLst/>
          </a:prstGeom>
          <a:noFill/>
        </p:spPr>
        <p:txBody>
          <a:bodyPr lIns="82048" tIns="41025" rIns="82048" bIns="41025">
            <a:spAutoFit/>
          </a:bodyPr>
          <a:lstStyle/>
          <a:p>
            <a:pPr>
              <a:defRPr/>
            </a:pPr>
            <a:r>
              <a:rPr lang="en-US" sz="1600" dirty="0">
                <a:latin typeface="Helvetica Light" charset="0"/>
                <a:ea typeface="+mn-ea"/>
                <a:sym typeface="Arial" panose="020B0604020202020204" pitchFamily="34" charset="0"/>
              </a:rPr>
              <a:t>In plots A–C the NKI breast cancer cohort was split into two groups using a signature of post-prandial laughter (panel A), localization of skin fibroblasts (panel B), social defeat in mice (panel C). In panels A–C, the fraction of patients alive (overall survival, OS) is shown as a function of time for both groups. Hazard ratios (HR) between groups and their associated p-values are given in bottom-left corners. Panel D depicts p-values for association with outcome for all </a:t>
            </a:r>
            <a:r>
              <a:rPr lang="en-US" sz="1600" dirty="0" err="1">
                <a:latin typeface="Helvetica Light" charset="0"/>
                <a:ea typeface="+mn-ea"/>
                <a:sym typeface="Arial" panose="020B0604020202020204" pitchFamily="34" charset="0"/>
              </a:rPr>
              <a:t>MSigDB</a:t>
            </a:r>
            <a:r>
              <a:rPr lang="en-US" sz="1600" dirty="0">
                <a:latin typeface="Helvetica Light" charset="0"/>
                <a:ea typeface="+mn-ea"/>
                <a:sym typeface="Arial" panose="020B0604020202020204" pitchFamily="34" charset="0"/>
              </a:rPr>
              <a:t> c2 signatures and random signatures of identical size as </a:t>
            </a:r>
            <a:r>
              <a:rPr lang="en-US" sz="1600" dirty="0" err="1">
                <a:latin typeface="Helvetica Light" charset="0"/>
                <a:ea typeface="+mn-ea"/>
                <a:sym typeface="Arial" panose="020B0604020202020204" pitchFamily="34" charset="0"/>
              </a:rPr>
              <a:t>MSigDB</a:t>
            </a:r>
            <a:r>
              <a:rPr lang="en-US" sz="1600" dirty="0">
                <a:latin typeface="Helvetica Light" charset="0"/>
                <a:ea typeface="+mn-ea"/>
                <a:sym typeface="Arial" panose="020B0604020202020204" pitchFamily="34" charset="0"/>
              </a:rPr>
              <a:t> c2 signatures.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3643" y="2082608"/>
            <a:ext cx="8209357" cy="9030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5699" tIns="35699" rIns="35699" bIns="35699" spcCol="26776" anchor="ctr">
            <a:spAutoFit/>
          </a:bodyPr>
          <a:lstStyle/>
          <a:p>
            <a:pPr eaLnBrk="1" hangingPunct="1">
              <a:defRPr/>
            </a:pP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Given that ~26% of the genes are related to survival at p&lt;0.05, what are some approaches you can take to develop a robust biomarker of response that is independent of confounding factors such as ER status and proliferation?  </a:t>
            </a:r>
            <a:endParaRPr lang="en-US" sz="1800" dirty="0">
              <a:latin typeface="Helvetica Light" charset="0"/>
              <a:ea typeface="ヒラギノ角ゴ ProN W3" pitchFamily="-84" charset="-128"/>
              <a:sym typeface="Gill Sans"/>
            </a:endParaRPr>
          </a:p>
        </p:txBody>
      </p:sp>
      <p:sp>
        <p:nvSpPr>
          <p:cNvPr id="69635" name="TextBox 3"/>
          <p:cNvSpPr txBox="1">
            <a:spLocks noChangeArrowheads="1"/>
          </p:cNvSpPr>
          <p:nvPr/>
        </p:nvSpPr>
        <p:spPr bwMode="auto">
          <a:xfrm>
            <a:off x="3603625" y="914400"/>
            <a:ext cx="1619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Question: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3834357" y="2743200"/>
            <a:ext cx="18806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 smtClean="0">
                <a:latin typeface="Helvetica Light" charset="0"/>
              </a:rPr>
              <a:t>Biomarkers</a:t>
            </a:r>
            <a:endParaRPr lang="en-US" altLang="x-none" b="1" dirty="0">
              <a:latin typeface="Helvetica Ligh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droppedImag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052979"/>
            <a:ext cx="6402387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1683" name="Shape 176"/>
          <p:cNvSpPr>
            <a:spLocks noGrp="1"/>
          </p:cNvSpPr>
          <p:nvPr>
            <p:ph type="title"/>
          </p:nvPr>
        </p:nvSpPr>
        <p:spPr bwMode="auto">
          <a:xfrm>
            <a:off x="177800" y="61913"/>
            <a:ext cx="8788400" cy="625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200" b="1" dirty="0">
                <a:latin typeface="Helvetica Light" charset="0"/>
                <a:ea typeface="Helvetica Light" charset="0"/>
                <a:cs typeface="Helvetica Light" charset="0"/>
              </a:rPr>
              <a:t>Biomarkers needed for a range of purposes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467600" y="2514600"/>
            <a:ext cx="1447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Also, biomarkers for pathway,</a:t>
            </a:r>
          </a:p>
          <a:p>
            <a:r>
              <a:rPr lang="en-US" sz="1600" dirty="0" smtClean="0"/>
              <a:t>phenotype, tumor features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251" name="Group 532"/>
          <p:cNvGrpSpPr>
            <a:grpSpLocks/>
          </p:cNvGrpSpPr>
          <p:nvPr/>
        </p:nvGrpSpPr>
        <p:grpSpPr bwMode="auto">
          <a:xfrm>
            <a:off x="-92075" y="2362200"/>
            <a:ext cx="9245600" cy="393700"/>
            <a:chOff x="0" y="0"/>
            <a:chExt cx="5824" cy="247"/>
          </a:xfrm>
        </p:grpSpPr>
        <p:grpSp>
          <p:nvGrpSpPr>
            <p:cNvPr id="53344" name="Group 225"/>
            <p:cNvGrpSpPr>
              <a:grpSpLocks/>
            </p:cNvGrpSpPr>
            <p:nvPr/>
          </p:nvGrpSpPr>
          <p:grpSpPr bwMode="auto">
            <a:xfrm>
              <a:off x="0" y="0"/>
              <a:ext cx="2080" cy="247"/>
              <a:chOff x="0" y="0"/>
              <a:chExt cx="2080" cy="247"/>
            </a:xfrm>
          </p:grpSpPr>
          <p:grpSp>
            <p:nvGrpSpPr>
              <p:cNvPr id="53651" name="Group 71"/>
              <p:cNvGrpSpPr>
                <a:grpSpLocks/>
              </p:cNvGrpSpPr>
              <p:nvPr/>
            </p:nvGrpSpPr>
            <p:grpSpPr bwMode="auto">
              <a:xfrm>
                <a:off x="0" y="0"/>
                <a:ext cx="208" cy="247"/>
                <a:chOff x="0" y="0"/>
                <a:chExt cx="208" cy="247"/>
              </a:xfrm>
            </p:grpSpPr>
            <p:grpSp>
              <p:nvGrpSpPr>
                <p:cNvPr id="53805" name="Group 58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818" name="Freeform 5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9" name="Freeform 5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20" name="Oval 5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6" name="Group 62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815" name="Freeform 5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6" name="Freeform 6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7" name="Oval 6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7" name="Group 66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812" name="Freeform 6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3" name="Freeform 6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4" name="Oval 6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808" name="Group 70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809" name="Freeform 6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0" name="Freeform 6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11" name="Oval 6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2" name="Group 88"/>
              <p:cNvGrpSpPr>
                <a:grpSpLocks/>
              </p:cNvGrpSpPr>
              <p:nvPr/>
            </p:nvGrpSpPr>
            <p:grpSpPr bwMode="auto">
              <a:xfrm>
                <a:off x="208" y="0"/>
                <a:ext cx="208" cy="247"/>
                <a:chOff x="0" y="0"/>
                <a:chExt cx="208" cy="247"/>
              </a:xfrm>
            </p:grpSpPr>
            <p:grpSp>
              <p:nvGrpSpPr>
                <p:cNvPr id="53789" name="Group 75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802" name="Freeform 7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3" name="Freeform 7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4" name="Oval 7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0" name="Group 79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99" name="Freeform 7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0" name="Freeform 7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801" name="Oval 7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1" name="Group 83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96" name="Freeform 8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7" name="Freeform 8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8" name="Oval 8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92" name="Group 87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93" name="Freeform 8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4" name="Freeform 8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95" name="Oval 8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3" name="Group 105"/>
              <p:cNvGrpSpPr>
                <a:grpSpLocks/>
              </p:cNvGrpSpPr>
              <p:nvPr/>
            </p:nvGrpSpPr>
            <p:grpSpPr bwMode="auto">
              <a:xfrm>
                <a:off x="416" y="0"/>
                <a:ext cx="208" cy="247"/>
                <a:chOff x="0" y="0"/>
                <a:chExt cx="208" cy="247"/>
              </a:xfrm>
            </p:grpSpPr>
            <p:grpSp>
              <p:nvGrpSpPr>
                <p:cNvPr id="53773" name="Group 92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86" name="Freeform 8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7" name="Freeform 9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8" name="Oval 9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4" name="Group 96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83" name="Freeform 9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4" name="Freeform 9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5" name="Oval 9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5" name="Group 100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80" name="Freeform 9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1" name="Freeform 9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82" name="Oval 9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76" name="Group 104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77" name="Freeform 10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8" name="Freeform 10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9" name="Oval 10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4" name="Group 122"/>
              <p:cNvGrpSpPr>
                <a:grpSpLocks/>
              </p:cNvGrpSpPr>
              <p:nvPr/>
            </p:nvGrpSpPr>
            <p:grpSpPr bwMode="auto">
              <a:xfrm>
                <a:off x="624" y="0"/>
                <a:ext cx="208" cy="247"/>
                <a:chOff x="0" y="0"/>
                <a:chExt cx="208" cy="247"/>
              </a:xfrm>
            </p:grpSpPr>
            <p:grpSp>
              <p:nvGrpSpPr>
                <p:cNvPr id="53757" name="Group 109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70" name="Freeform 10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1" name="Freeform 10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72" name="Oval 10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58" name="Group 113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67" name="Freeform 11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8" name="Freeform 11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9" name="Oval 11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59" name="Group 117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64" name="Freeform 11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5" name="Freeform 11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6" name="Oval 11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60" name="Group 121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61" name="Freeform 11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2" name="Freeform 11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63" name="Oval 12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5" name="Group 139"/>
              <p:cNvGrpSpPr>
                <a:grpSpLocks/>
              </p:cNvGrpSpPr>
              <p:nvPr/>
            </p:nvGrpSpPr>
            <p:grpSpPr bwMode="auto">
              <a:xfrm>
                <a:off x="832" y="0"/>
                <a:ext cx="208" cy="247"/>
                <a:chOff x="0" y="0"/>
                <a:chExt cx="208" cy="247"/>
              </a:xfrm>
            </p:grpSpPr>
            <p:grpSp>
              <p:nvGrpSpPr>
                <p:cNvPr id="53741" name="Group 126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54" name="Freeform 12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5" name="Freeform 12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6" name="Oval 12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2" name="Group 130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51" name="Freeform 12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2" name="Freeform 12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3" name="Oval 12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3" name="Group 134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48" name="Freeform 13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9" name="Freeform 13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50" name="Oval 13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44" name="Group 138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45" name="Freeform 13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6" name="Freeform 13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7" name="Oval 13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6" name="Group 156"/>
              <p:cNvGrpSpPr>
                <a:grpSpLocks/>
              </p:cNvGrpSpPr>
              <p:nvPr/>
            </p:nvGrpSpPr>
            <p:grpSpPr bwMode="auto">
              <a:xfrm>
                <a:off x="1040" y="0"/>
                <a:ext cx="208" cy="247"/>
                <a:chOff x="0" y="0"/>
                <a:chExt cx="208" cy="247"/>
              </a:xfrm>
            </p:grpSpPr>
            <p:grpSp>
              <p:nvGrpSpPr>
                <p:cNvPr id="53725" name="Group 143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38" name="Freeform 14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9" name="Freeform 14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40" name="Oval 14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6" name="Group 147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35" name="Freeform 14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6" name="Freeform 14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7" name="Oval 14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7" name="Group 151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32" name="Freeform 14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3" name="Freeform 14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4" name="Oval 15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28" name="Group 155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29" name="Freeform 15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0" name="Freeform 15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31" name="Oval 15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7" name="Group 173"/>
              <p:cNvGrpSpPr>
                <a:grpSpLocks/>
              </p:cNvGrpSpPr>
              <p:nvPr/>
            </p:nvGrpSpPr>
            <p:grpSpPr bwMode="auto">
              <a:xfrm>
                <a:off x="1248" y="0"/>
                <a:ext cx="208" cy="247"/>
                <a:chOff x="0" y="0"/>
                <a:chExt cx="208" cy="247"/>
              </a:xfrm>
            </p:grpSpPr>
            <p:grpSp>
              <p:nvGrpSpPr>
                <p:cNvPr id="53709" name="Group 160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22" name="Freeform 157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3" name="Freeform 158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4" name="Oval 159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0" name="Group 164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19" name="Freeform 16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0" name="Freeform 16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21" name="Oval 16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1" name="Group 168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16" name="Freeform 16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7" name="Freeform 16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8" name="Oval 16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712" name="Group 172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713" name="Freeform 16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4" name="Freeform 17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15" name="Oval 17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8" name="Group 190"/>
              <p:cNvGrpSpPr>
                <a:grpSpLocks/>
              </p:cNvGrpSpPr>
              <p:nvPr/>
            </p:nvGrpSpPr>
            <p:grpSpPr bwMode="auto">
              <a:xfrm>
                <a:off x="1456" y="0"/>
                <a:ext cx="208" cy="247"/>
                <a:chOff x="0" y="0"/>
                <a:chExt cx="208" cy="247"/>
              </a:xfrm>
            </p:grpSpPr>
            <p:grpSp>
              <p:nvGrpSpPr>
                <p:cNvPr id="53693" name="Group 177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706" name="Freeform 174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7" name="Freeform 175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8" name="Oval 176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4" name="Group 181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703" name="Freeform 17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4" name="Freeform 17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5" name="Oval 18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5" name="Group 185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700" name="Freeform 18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1" name="Freeform 18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702" name="Oval 18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96" name="Group 189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97" name="Freeform 18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8" name="Freeform 18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9" name="Oval 18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59" name="Group 207"/>
              <p:cNvGrpSpPr>
                <a:grpSpLocks/>
              </p:cNvGrpSpPr>
              <p:nvPr/>
            </p:nvGrpSpPr>
            <p:grpSpPr bwMode="auto">
              <a:xfrm>
                <a:off x="1664" y="0"/>
                <a:ext cx="208" cy="247"/>
                <a:chOff x="0" y="0"/>
                <a:chExt cx="208" cy="247"/>
              </a:xfrm>
            </p:grpSpPr>
            <p:grpSp>
              <p:nvGrpSpPr>
                <p:cNvPr id="53677" name="Group 194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690" name="Freeform 191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1" name="Freeform 192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92" name="Oval 193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78" name="Group 198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687" name="Freeform 195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8" name="Freeform 196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9" name="Oval 197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79" name="Group 202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684" name="Freeform 199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5" name="Freeform 200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6" name="Oval 201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80" name="Group 206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81" name="Freeform 203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2" name="Freeform 204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83" name="Oval 205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  <p:grpSp>
            <p:nvGrpSpPr>
              <p:cNvPr id="53660" name="Group 224"/>
              <p:cNvGrpSpPr>
                <a:grpSpLocks/>
              </p:cNvGrpSpPr>
              <p:nvPr/>
            </p:nvGrpSpPr>
            <p:grpSpPr bwMode="auto">
              <a:xfrm>
                <a:off x="1872" y="0"/>
                <a:ext cx="208" cy="247"/>
                <a:chOff x="0" y="0"/>
                <a:chExt cx="208" cy="247"/>
              </a:xfrm>
            </p:grpSpPr>
            <p:grpSp>
              <p:nvGrpSpPr>
                <p:cNvPr id="53661" name="Group 211"/>
                <p:cNvGrpSpPr>
                  <a:grpSpLocks/>
                </p:cNvGrpSpPr>
                <p:nvPr/>
              </p:nvGrpSpPr>
              <p:grpSpPr bwMode="auto">
                <a:xfrm>
                  <a:off x="8" y="0"/>
                  <a:ext cx="96" cy="122"/>
                  <a:chOff x="0" y="0"/>
                  <a:chExt cx="96" cy="122"/>
                </a:xfrm>
              </p:grpSpPr>
              <p:sp>
                <p:nvSpPr>
                  <p:cNvPr id="53674" name="Freeform 208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5" name="Freeform 209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6" name="Oval 210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2" name="Group 215"/>
                <p:cNvGrpSpPr>
                  <a:grpSpLocks/>
                </p:cNvGrpSpPr>
                <p:nvPr/>
              </p:nvGrpSpPr>
              <p:grpSpPr bwMode="auto">
                <a:xfrm rot="10800000">
                  <a:off x="0" y="125"/>
                  <a:ext cx="96" cy="122"/>
                  <a:chOff x="0" y="0"/>
                  <a:chExt cx="96" cy="122"/>
                </a:xfrm>
              </p:grpSpPr>
              <p:sp>
                <p:nvSpPr>
                  <p:cNvPr id="53671" name="Freeform 212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2" name="Freeform 213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3" name="Oval 214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3" name="Group 219"/>
                <p:cNvGrpSpPr>
                  <a:grpSpLocks/>
                </p:cNvGrpSpPr>
                <p:nvPr/>
              </p:nvGrpSpPr>
              <p:grpSpPr bwMode="auto">
                <a:xfrm>
                  <a:off x="112" y="0"/>
                  <a:ext cx="96" cy="122"/>
                  <a:chOff x="0" y="0"/>
                  <a:chExt cx="96" cy="122"/>
                </a:xfrm>
              </p:grpSpPr>
              <p:sp>
                <p:nvSpPr>
                  <p:cNvPr id="53668" name="Freeform 216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9" name="Freeform 217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70" name="Oval 218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  <p:grpSp>
              <p:nvGrpSpPr>
                <p:cNvPr id="53664" name="Group 223"/>
                <p:cNvGrpSpPr>
                  <a:grpSpLocks/>
                </p:cNvGrpSpPr>
                <p:nvPr/>
              </p:nvGrpSpPr>
              <p:grpSpPr bwMode="auto">
                <a:xfrm rot="10800000">
                  <a:off x="96" y="125"/>
                  <a:ext cx="96" cy="122"/>
                  <a:chOff x="0" y="0"/>
                  <a:chExt cx="96" cy="122"/>
                </a:xfrm>
              </p:grpSpPr>
              <p:sp>
                <p:nvSpPr>
                  <p:cNvPr id="53665" name="Freeform 220"/>
                  <p:cNvSpPr>
                    <a:spLocks/>
                  </p:cNvSpPr>
                  <p:nvPr/>
                </p:nvSpPr>
                <p:spPr bwMode="auto">
                  <a:xfrm>
                    <a:off x="5" y="25"/>
                    <a:ext cx="27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6" name="Freeform 221"/>
                  <p:cNvSpPr>
                    <a:spLocks/>
                  </p:cNvSpPr>
                  <p:nvPr/>
                </p:nvSpPr>
                <p:spPr bwMode="auto">
                  <a:xfrm>
                    <a:off x="48" y="25"/>
                    <a:ext cx="26" cy="97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8640" y="554"/>
                        </a:moveTo>
                        <a:lnTo>
                          <a:pt x="8640" y="0"/>
                        </a:lnTo>
                        <a:lnTo>
                          <a:pt x="21600" y="8862"/>
                        </a:lnTo>
                        <a:lnTo>
                          <a:pt x="21600" y="8900"/>
                        </a:lnTo>
                        <a:lnTo>
                          <a:pt x="0" y="17971"/>
                        </a:lnTo>
                        <a:lnTo>
                          <a:pt x="4320" y="21600"/>
                        </a:lnTo>
                      </a:path>
                    </a:pathLst>
                  </a:custGeom>
                  <a:noFill/>
                  <a:ln w="25400" cap="flat">
                    <a:solidFill>
                      <a:srgbClr val="002D9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 dirty="0">
                      <a:latin typeface="Helvetica Light" charset="0"/>
                    </a:endParaRPr>
                  </a:p>
                </p:txBody>
              </p:sp>
              <p:sp>
                <p:nvSpPr>
                  <p:cNvPr id="53667" name="Oval 222"/>
                  <p:cNvSpPr>
                    <a:spLocks/>
                  </p:cNvSpPr>
                  <p:nvPr/>
                </p:nvSpPr>
                <p:spPr bwMode="auto">
                  <a:xfrm>
                    <a:off x="0" y="0"/>
                    <a:ext cx="96" cy="55"/>
                  </a:xfrm>
                  <a:prstGeom prst="ellipse">
                    <a:avLst/>
                  </a:prstGeom>
                  <a:solidFill>
                    <a:srgbClr val="0067C5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lIns="0" tIns="0" rIns="0" bIns="0"/>
                  <a:lstStyle>
                    <a:lvl1pPr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1pPr>
                    <a:lvl2pPr marL="742950" indent="-28575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2pPr>
                    <a:lvl3pPr marL="11430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3pPr>
                    <a:lvl4pPr marL="16002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4pPr>
                    <a:lvl5pPr marL="2057400" indent="-228600"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rgbClr val="000000"/>
                        </a:solidFill>
                        <a:latin typeface="Arial" charset="0"/>
                        <a:ea typeface="ヒラギノ角ゴ ProN W3" charset="-128"/>
                        <a:sym typeface="Arial" charset="0"/>
                      </a:defRPr>
                    </a:lvl9pPr>
                  </a:lstStyle>
                  <a:p>
                    <a:pPr eaLnBrk="1" hangingPunct="1"/>
                    <a:endParaRPr lang="en-US" altLang="en-US" dirty="0">
                      <a:latin typeface="Helvetica Light" charset="0"/>
                    </a:endParaRPr>
                  </a:p>
                </p:txBody>
              </p:sp>
            </p:grpSp>
          </p:grpSp>
        </p:grpSp>
        <p:grpSp>
          <p:nvGrpSpPr>
            <p:cNvPr id="53345" name="Group 242"/>
            <p:cNvGrpSpPr>
              <a:grpSpLocks/>
            </p:cNvGrpSpPr>
            <p:nvPr/>
          </p:nvGrpSpPr>
          <p:grpSpPr bwMode="auto">
            <a:xfrm>
              <a:off x="2080" y="0"/>
              <a:ext cx="208" cy="247"/>
              <a:chOff x="0" y="0"/>
              <a:chExt cx="208" cy="247"/>
            </a:xfrm>
          </p:grpSpPr>
          <p:grpSp>
            <p:nvGrpSpPr>
              <p:cNvPr id="53635" name="Group 22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48" name="Freeform 22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9" name="Freeform 22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50" name="Oval 22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6" name="Group 233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45" name="Freeform 23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6" name="Freeform 23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7" name="Oval 23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7" name="Group 23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42" name="Freeform 23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3" name="Freeform 23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4" name="Oval 23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38" name="Group 241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39" name="Freeform 23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0" name="Freeform 23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41" name="Oval 24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6" name="Group 259"/>
            <p:cNvGrpSpPr>
              <a:grpSpLocks/>
            </p:cNvGrpSpPr>
            <p:nvPr/>
          </p:nvGrpSpPr>
          <p:grpSpPr bwMode="auto">
            <a:xfrm>
              <a:off x="2288" y="0"/>
              <a:ext cx="208" cy="247"/>
              <a:chOff x="0" y="0"/>
              <a:chExt cx="208" cy="247"/>
            </a:xfrm>
          </p:grpSpPr>
          <p:grpSp>
            <p:nvGrpSpPr>
              <p:cNvPr id="53619" name="Group 24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32" name="Freeform 24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3" name="Freeform 24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4" name="Oval 24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0" name="Group 250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29" name="Freeform 24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0" name="Freeform 24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31" name="Oval 24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1" name="Group 25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26" name="Freeform 25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7" name="Freeform 25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8" name="Oval 25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22" name="Group 258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23" name="Freeform 25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4" name="Freeform 25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25" name="Oval 25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7" name="Group 276"/>
            <p:cNvGrpSpPr>
              <a:grpSpLocks/>
            </p:cNvGrpSpPr>
            <p:nvPr/>
          </p:nvGrpSpPr>
          <p:grpSpPr bwMode="auto">
            <a:xfrm>
              <a:off x="2496" y="0"/>
              <a:ext cx="208" cy="247"/>
              <a:chOff x="0" y="0"/>
              <a:chExt cx="208" cy="247"/>
            </a:xfrm>
          </p:grpSpPr>
          <p:grpSp>
            <p:nvGrpSpPr>
              <p:cNvPr id="53603" name="Group 26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16" name="Freeform 26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7" name="Freeform 26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8" name="Oval 26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4" name="Group 267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613" name="Freeform 26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4" name="Freeform 26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5" name="Oval 26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5" name="Group 27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610" name="Freeform 26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1" name="Freeform 26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12" name="Oval 27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606" name="Group 275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607" name="Freeform 27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8" name="Freeform 27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9" name="Oval 27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8" name="Group 293"/>
            <p:cNvGrpSpPr>
              <a:grpSpLocks/>
            </p:cNvGrpSpPr>
            <p:nvPr/>
          </p:nvGrpSpPr>
          <p:grpSpPr bwMode="auto">
            <a:xfrm>
              <a:off x="2704" y="0"/>
              <a:ext cx="208" cy="247"/>
              <a:chOff x="0" y="0"/>
              <a:chExt cx="208" cy="247"/>
            </a:xfrm>
          </p:grpSpPr>
          <p:grpSp>
            <p:nvGrpSpPr>
              <p:cNvPr id="53587" name="Group 28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600" name="Freeform 27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1" name="Freeform 27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602" name="Oval 27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88" name="Group 284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97" name="Freeform 28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8" name="Freeform 28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9" name="Oval 28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89" name="Group 28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94" name="Freeform 28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5" name="Freeform 28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6" name="Oval 28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90" name="Group 292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91" name="Freeform 28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2" name="Freeform 29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93" name="Oval 29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49" name="Group 310"/>
            <p:cNvGrpSpPr>
              <a:grpSpLocks/>
            </p:cNvGrpSpPr>
            <p:nvPr/>
          </p:nvGrpSpPr>
          <p:grpSpPr bwMode="auto">
            <a:xfrm>
              <a:off x="2912" y="0"/>
              <a:ext cx="208" cy="247"/>
              <a:chOff x="0" y="0"/>
              <a:chExt cx="208" cy="247"/>
            </a:xfrm>
          </p:grpSpPr>
          <p:grpSp>
            <p:nvGrpSpPr>
              <p:cNvPr id="53571" name="Group 29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84" name="Freeform 29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5" name="Freeform 29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6" name="Oval 29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2" name="Group 301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81" name="Freeform 29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2" name="Freeform 29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3" name="Oval 30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3" name="Group 30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78" name="Freeform 30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9" name="Freeform 30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80" name="Oval 30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74" name="Group 309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75" name="Freeform 30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6" name="Freeform 30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7" name="Oval 30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0" name="Group 327"/>
            <p:cNvGrpSpPr>
              <a:grpSpLocks/>
            </p:cNvGrpSpPr>
            <p:nvPr/>
          </p:nvGrpSpPr>
          <p:grpSpPr bwMode="auto">
            <a:xfrm>
              <a:off x="3120" y="0"/>
              <a:ext cx="208" cy="247"/>
              <a:chOff x="0" y="0"/>
              <a:chExt cx="208" cy="247"/>
            </a:xfrm>
          </p:grpSpPr>
          <p:grpSp>
            <p:nvGrpSpPr>
              <p:cNvPr id="53555" name="Group 314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68" name="Freeform 31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9" name="Freeform 31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70" name="Oval 31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6" name="Group 318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65" name="Freeform 31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6" name="Freeform 31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7" name="Oval 31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7" name="Group 322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62" name="Freeform 31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3" name="Freeform 32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4" name="Oval 32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58" name="Group 326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59" name="Freeform 32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0" name="Freeform 32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61" name="Oval 32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1" name="Group 344"/>
            <p:cNvGrpSpPr>
              <a:grpSpLocks/>
            </p:cNvGrpSpPr>
            <p:nvPr/>
          </p:nvGrpSpPr>
          <p:grpSpPr bwMode="auto">
            <a:xfrm>
              <a:off x="3328" y="0"/>
              <a:ext cx="208" cy="247"/>
              <a:chOff x="0" y="0"/>
              <a:chExt cx="208" cy="247"/>
            </a:xfrm>
          </p:grpSpPr>
          <p:grpSp>
            <p:nvGrpSpPr>
              <p:cNvPr id="53539" name="Group 331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52" name="Freeform 32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3" name="Freeform 32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4" name="Oval 33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0" name="Group 335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49" name="Freeform 33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0" name="Freeform 33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51" name="Oval 33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1" name="Group 339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46" name="Freeform 33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7" name="Freeform 33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8" name="Oval 33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42" name="Group 343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43" name="Freeform 34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4" name="Freeform 34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45" name="Oval 34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2" name="Group 361"/>
            <p:cNvGrpSpPr>
              <a:grpSpLocks/>
            </p:cNvGrpSpPr>
            <p:nvPr/>
          </p:nvGrpSpPr>
          <p:grpSpPr bwMode="auto">
            <a:xfrm>
              <a:off x="3536" y="0"/>
              <a:ext cx="208" cy="247"/>
              <a:chOff x="0" y="0"/>
              <a:chExt cx="208" cy="247"/>
            </a:xfrm>
          </p:grpSpPr>
          <p:grpSp>
            <p:nvGrpSpPr>
              <p:cNvPr id="53523" name="Group 34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36" name="Freeform 34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7" name="Freeform 34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8" name="Oval 34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4" name="Group 352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33" name="Freeform 34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4" name="Freeform 35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5" name="Oval 35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5" name="Group 35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30" name="Freeform 35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1" name="Freeform 35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32" name="Oval 35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26" name="Group 360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27" name="Freeform 35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8" name="Freeform 35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9" name="Oval 35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3" name="Group 378"/>
            <p:cNvGrpSpPr>
              <a:grpSpLocks/>
            </p:cNvGrpSpPr>
            <p:nvPr/>
          </p:nvGrpSpPr>
          <p:grpSpPr bwMode="auto">
            <a:xfrm>
              <a:off x="3744" y="0"/>
              <a:ext cx="208" cy="247"/>
              <a:chOff x="0" y="0"/>
              <a:chExt cx="208" cy="247"/>
            </a:xfrm>
          </p:grpSpPr>
          <p:grpSp>
            <p:nvGrpSpPr>
              <p:cNvPr id="53507" name="Group 365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20" name="Freeform 36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1" name="Freeform 36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22" name="Oval 36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08" name="Group 369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17" name="Freeform 36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8" name="Freeform 36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9" name="Oval 36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09" name="Group 373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514" name="Freeform 37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5" name="Freeform 37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6" name="Oval 37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510" name="Group 377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511" name="Freeform 37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2" name="Freeform 37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13" name="Oval 37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4" name="Group 395"/>
            <p:cNvGrpSpPr>
              <a:grpSpLocks/>
            </p:cNvGrpSpPr>
            <p:nvPr/>
          </p:nvGrpSpPr>
          <p:grpSpPr bwMode="auto">
            <a:xfrm>
              <a:off x="3952" y="0"/>
              <a:ext cx="208" cy="247"/>
              <a:chOff x="0" y="0"/>
              <a:chExt cx="208" cy="247"/>
            </a:xfrm>
          </p:grpSpPr>
          <p:grpSp>
            <p:nvGrpSpPr>
              <p:cNvPr id="53491" name="Group 382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504" name="Freeform 37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5" name="Freeform 38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6" name="Oval 38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2" name="Group 386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501" name="Freeform 38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2" name="Freeform 38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3" name="Oval 38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3" name="Group 390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98" name="Freeform 38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9" name="Freeform 38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500" name="Oval 38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94" name="Group 394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95" name="Freeform 39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6" name="Freeform 39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7" name="Oval 39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5" name="Group 412"/>
            <p:cNvGrpSpPr>
              <a:grpSpLocks/>
            </p:cNvGrpSpPr>
            <p:nvPr/>
          </p:nvGrpSpPr>
          <p:grpSpPr bwMode="auto">
            <a:xfrm>
              <a:off x="4160" y="0"/>
              <a:ext cx="208" cy="247"/>
              <a:chOff x="0" y="0"/>
              <a:chExt cx="208" cy="247"/>
            </a:xfrm>
          </p:grpSpPr>
          <p:grpSp>
            <p:nvGrpSpPr>
              <p:cNvPr id="53475" name="Group 399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88" name="Freeform 39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9" name="Freeform 39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90" name="Oval 39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6" name="Group 403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85" name="Freeform 40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6" name="Freeform 40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7" name="Oval 40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7" name="Group 407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82" name="Freeform 40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3" name="Freeform 40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4" name="Oval 40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78" name="Group 411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79" name="Freeform 40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0" name="Freeform 40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81" name="Oval 41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6" name="Group 429"/>
            <p:cNvGrpSpPr>
              <a:grpSpLocks/>
            </p:cNvGrpSpPr>
            <p:nvPr/>
          </p:nvGrpSpPr>
          <p:grpSpPr bwMode="auto">
            <a:xfrm>
              <a:off x="4368" y="0"/>
              <a:ext cx="208" cy="247"/>
              <a:chOff x="0" y="0"/>
              <a:chExt cx="208" cy="247"/>
            </a:xfrm>
          </p:grpSpPr>
          <p:grpSp>
            <p:nvGrpSpPr>
              <p:cNvPr id="53459" name="Group 416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72" name="Freeform 41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3" name="Freeform 41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4" name="Oval 41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0" name="Group 420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69" name="Freeform 41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0" name="Freeform 41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71" name="Oval 41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1" name="Group 424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66" name="Freeform 42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7" name="Freeform 42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8" name="Oval 42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62" name="Group 428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63" name="Freeform 42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4" name="Freeform 42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65" name="Oval 42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7" name="Group 446"/>
            <p:cNvGrpSpPr>
              <a:grpSpLocks/>
            </p:cNvGrpSpPr>
            <p:nvPr/>
          </p:nvGrpSpPr>
          <p:grpSpPr bwMode="auto">
            <a:xfrm>
              <a:off x="4576" y="0"/>
              <a:ext cx="208" cy="247"/>
              <a:chOff x="0" y="0"/>
              <a:chExt cx="208" cy="247"/>
            </a:xfrm>
          </p:grpSpPr>
          <p:grpSp>
            <p:nvGrpSpPr>
              <p:cNvPr id="53443" name="Group 433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56" name="Freeform 43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7" name="Freeform 43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8" name="Oval 43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4" name="Group 437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53" name="Freeform 43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4" name="Freeform 43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5" name="Oval 43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5" name="Group 441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50" name="Freeform 43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1" name="Freeform 43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52" name="Oval 44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46" name="Group 445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47" name="Freeform 44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8" name="Freeform 44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9" name="Oval 44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8" name="Group 463"/>
            <p:cNvGrpSpPr>
              <a:grpSpLocks/>
            </p:cNvGrpSpPr>
            <p:nvPr/>
          </p:nvGrpSpPr>
          <p:grpSpPr bwMode="auto">
            <a:xfrm>
              <a:off x="4784" y="0"/>
              <a:ext cx="208" cy="247"/>
              <a:chOff x="0" y="0"/>
              <a:chExt cx="208" cy="247"/>
            </a:xfrm>
          </p:grpSpPr>
          <p:grpSp>
            <p:nvGrpSpPr>
              <p:cNvPr id="53427" name="Group 450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40" name="Freeform 44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1" name="Freeform 44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42" name="Oval 44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28" name="Group 454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37" name="Freeform 45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8" name="Freeform 45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9" name="Oval 45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29" name="Group 458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34" name="Freeform 45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5" name="Freeform 45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6" name="Oval 45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30" name="Group 462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31" name="Freeform 45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2" name="Freeform 46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33" name="Oval 46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59" name="Group 480"/>
            <p:cNvGrpSpPr>
              <a:grpSpLocks/>
            </p:cNvGrpSpPr>
            <p:nvPr/>
          </p:nvGrpSpPr>
          <p:grpSpPr bwMode="auto">
            <a:xfrm>
              <a:off x="4992" y="0"/>
              <a:ext cx="208" cy="247"/>
              <a:chOff x="0" y="0"/>
              <a:chExt cx="208" cy="247"/>
            </a:xfrm>
          </p:grpSpPr>
          <p:grpSp>
            <p:nvGrpSpPr>
              <p:cNvPr id="53411" name="Group 467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24" name="Freeform 464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5" name="Freeform 465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6" name="Oval 466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2" name="Group 471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21" name="Freeform 46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2" name="Freeform 46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3" name="Oval 47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3" name="Group 475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18" name="Freeform 47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9" name="Freeform 47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20" name="Oval 47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414" name="Group 479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415" name="Freeform 47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6" name="Freeform 47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7" name="Oval 47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0" name="Group 497"/>
            <p:cNvGrpSpPr>
              <a:grpSpLocks/>
            </p:cNvGrpSpPr>
            <p:nvPr/>
          </p:nvGrpSpPr>
          <p:grpSpPr bwMode="auto">
            <a:xfrm>
              <a:off x="5200" y="0"/>
              <a:ext cx="208" cy="247"/>
              <a:chOff x="0" y="0"/>
              <a:chExt cx="208" cy="247"/>
            </a:xfrm>
          </p:grpSpPr>
          <p:grpSp>
            <p:nvGrpSpPr>
              <p:cNvPr id="53395" name="Group 484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408" name="Freeform 481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9" name="Freeform 482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10" name="Oval 483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6" name="Group 488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405" name="Freeform 48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6" name="Freeform 48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7" name="Oval 48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7" name="Group 492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402" name="Freeform 48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3" name="Freeform 49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4" name="Oval 49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98" name="Group 496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99" name="Freeform 49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0" name="Freeform 49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401" name="Oval 49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1" name="Group 514"/>
            <p:cNvGrpSpPr>
              <a:grpSpLocks/>
            </p:cNvGrpSpPr>
            <p:nvPr/>
          </p:nvGrpSpPr>
          <p:grpSpPr bwMode="auto">
            <a:xfrm>
              <a:off x="5408" y="0"/>
              <a:ext cx="208" cy="247"/>
              <a:chOff x="0" y="0"/>
              <a:chExt cx="208" cy="247"/>
            </a:xfrm>
          </p:grpSpPr>
          <p:grpSp>
            <p:nvGrpSpPr>
              <p:cNvPr id="53379" name="Group 501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392" name="Freeform 498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3" name="Freeform 499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4" name="Oval 500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0" name="Group 505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389" name="Freeform 502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0" name="Freeform 503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91" name="Oval 504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1" name="Group 509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386" name="Freeform 506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7" name="Freeform 507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8" name="Oval 508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82" name="Group 513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83" name="Freeform 510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4" name="Freeform 511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85" name="Oval 512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  <p:grpSp>
          <p:nvGrpSpPr>
            <p:cNvPr id="53362" name="Group 531"/>
            <p:cNvGrpSpPr>
              <a:grpSpLocks/>
            </p:cNvGrpSpPr>
            <p:nvPr/>
          </p:nvGrpSpPr>
          <p:grpSpPr bwMode="auto">
            <a:xfrm>
              <a:off x="5616" y="0"/>
              <a:ext cx="208" cy="247"/>
              <a:chOff x="0" y="0"/>
              <a:chExt cx="208" cy="247"/>
            </a:xfrm>
          </p:grpSpPr>
          <p:grpSp>
            <p:nvGrpSpPr>
              <p:cNvPr id="53363" name="Group 518"/>
              <p:cNvGrpSpPr>
                <a:grpSpLocks/>
              </p:cNvGrpSpPr>
              <p:nvPr/>
            </p:nvGrpSpPr>
            <p:grpSpPr bwMode="auto">
              <a:xfrm>
                <a:off x="8" y="0"/>
                <a:ext cx="96" cy="122"/>
                <a:chOff x="0" y="0"/>
                <a:chExt cx="96" cy="122"/>
              </a:xfrm>
            </p:grpSpPr>
            <p:sp>
              <p:nvSpPr>
                <p:cNvPr id="53376" name="Freeform 515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7" name="Freeform 516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8" name="Oval 517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4" name="Group 522"/>
              <p:cNvGrpSpPr>
                <a:grpSpLocks/>
              </p:cNvGrpSpPr>
              <p:nvPr/>
            </p:nvGrpSpPr>
            <p:grpSpPr bwMode="auto">
              <a:xfrm rot="10800000">
                <a:off x="0" y="125"/>
                <a:ext cx="96" cy="122"/>
                <a:chOff x="0" y="0"/>
                <a:chExt cx="96" cy="122"/>
              </a:xfrm>
            </p:grpSpPr>
            <p:sp>
              <p:nvSpPr>
                <p:cNvPr id="53373" name="Freeform 519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4" name="Freeform 520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5" name="Oval 521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5" name="Group 526"/>
              <p:cNvGrpSpPr>
                <a:grpSpLocks/>
              </p:cNvGrpSpPr>
              <p:nvPr/>
            </p:nvGrpSpPr>
            <p:grpSpPr bwMode="auto">
              <a:xfrm>
                <a:off x="112" y="0"/>
                <a:ext cx="96" cy="122"/>
                <a:chOff x="0" y="0"/>
                <a:chExt cx="96" cy="122"/>
              </a:xfrm>
            </p:grpSpPr>
            <p:sp>
              <p:nvSpPr>
                <p:cNvPr id="53370" name="Freeform 523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1" name="Freeform 524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72" name="Oval 525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  <p:grpSp>
            <p:nvGrpSpPr>
              <p:cNvPr id="53366" name="Group 530"/>
              <p:cNvGrpSpPr>
                <a:grpSpLocks/>
              </p:cNvGrpSpPr>
              <p:nvPr/>
            </p:nvGrpSpPr>
            <p:grpSpPr bwMode="auto">
              <a:xfrm rot="10800000">
                <a:off x="96" y="125"/>
                <a:ext cx="96" cy="122"/>
                <a:chOff x="0" y="0"/>
                <a:chExt cx="96" cy="122"/>
              </a:xfrm>
            </p:grpSpPr>
            <p:sp>
              <p:nvSpPr>
                <p:cNvPr id="53367" name="Freeform 527"/>
                <p:cNvSpPr>
                  <a:spLocks/>
                </p:cNvSpPr>
                <p:nvPr/>
              </p:nvSpPr>
              <p:spPr bwMode="auto">
                <a:xfrm>
                  <a:off x="5" y="25"/>
                  <a:ext cx="27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68" name="Freeform 528"/>
                <p:cNvSpPr>
                  <a:spLocks/>
                </p:cNvSpPr>
                <p:nvPr/>
              </p:nvSpPr>
              <p:spPr bwMode="auto">
                <a:xfrm>
                  <a:off x="48" y="25"/>
                  <a:ext cx="26" cy="97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8640" y="554"/>
                      </a:moveTo>
                      <a:lnTo>
                        <a:pt x="8640" y="0"/>
                      </a:lnTo>
                      <a:lnTo>
                        <a:pt x="21600" y="8862"/>
                      </a:lnTo>
                      <a:lnTo>
                        <a:pt x="21600" y="8900"/>
                      </a:lnTo>
                      <a:lnTo>
                        <a:pt x="0" y="17971"/>
                      </a:lnTo>
                      <a:lnTo>
                        <a:pt x="432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2D99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3369" name="Oval 529"/>
                <p:cNvSpPr>
                  <a:spLocks/>
                </p:cNvSpPr>
                <p:nvPr/>
              </p:nvSpPr>
              <p:spPr bwMode="auto">
                <a:xfrm>
                  <a:off x="0" y="0"/>
                  <a:ext cx="96" cy="55"/>
                </a:xfrm>
                <a:prstGeom prst="ellipse">
                  <a:avLst/>
                </a:prstGeom>
                <a:solidFill>
                  <a:srgbClr val="0067C5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lvl1pPr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1pPr>
                  <a:lvl2pPr marL="742950" indent="-28575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2pPr>
                  <a:lvl3pPr marL="11430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3pPr>
                  <a:lvl4pPr marL="16002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4pPr>
                  <a:lvl5pPr marL="2057400" indent="-228600"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Arial" charset="0"/>
                      <a:ea typeface="ヒラギノ角ゴ ProN W3" charset="-128"/>
                      <a:sym typeface="Arial" charset="0"/>
                    </a:defRPr>
                  </a:lvl9pPr>
                </a:lstStyle>
                <a:p>
                  <a:pPr eaLnBrk="1" hangingPunct="1"/>
                  <a:endParaRPr lang="en-US" altLang="en-US" dirty="0">
                    <a:latin typeface="Helvetica Light" charset="0"/>
                  </a:endParaRPr>
                </a:p>
              </p:txBody>
            </p:sp>
          </p:grpSp>
        </p:grpSp>
      </p:grpSp>
      <p:sp>
        <p:nvSpPr>
          <p:cNvPr id="53252" name="TextBox 482"/>
          <p:cNvSpPr txBox="1">
            <a:spLocks noChangeArrowheads="1"/>
          </p:cNvSpPr>
          <p:nvPr/>
        </p:nvSpPr>
        <p:spPr bwMode="auto">
          <a:xfrm>
            <a:off x="4763" y="1981200"/>
            <a:ext cx="992493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Helvetica Light" charset="0"/>
              </a:rPr>
              <a:t>Outside</a:t>
            </a:r>
          </a:p>
        </p:txBody>
      </p:sp>
      <p:sp>
        <p:nvSpPr>
          <p:cNvPr id="53253" name="TextBox 483"/>
          <p:cNvSpPr txBox="1">
            <a:spLocks noChangeArrowheads="1"/>
          </p:cNvSpPr>
          <p:nvPr/>
        </p:nvSpPr>
        <p:spPr bwMode="auto">
          <a:xfrm>
            <a:off x="119063" y="2819400"/>
            <a:ext cx="812956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dirty="0">
                <a:latin typeface="Helvetica Light" charset="0"/>
              </a:rPr>
              <a:t>Inside</a:t>
            </a:r>
          </a:p>
        </p:txBody>
      </p:sp>
      <p:grpSp>
        <p:nvGrpSpPr>
          <p:cNvPr id="53254" name="Group 547"/>
          <p:cNvGrpSpPr>
            <a:grpSpLocks/>
          </p:cNvGrpSpPr>
          <p:nvPr/>
        </p:nvGrpSpPr>
        <p:grpSpPr bwMode="auto">
          <a:xfrm>
            <a:off x="3949700" y="920750"/>
            <a:ext cx="561975" cy="2925763"/>
            <a:chOff x="218" y="0"/>
            <a:chExt cx="354" cy="1843"/>
          </a:xfrm>
        </p:grpSpPr>
        <p:grpSp>
          <p:nvGrpSpPr>
            <p:cNvPr id="53332" name="Group 545"/>
            <p:cNvGrpSpPr>
              <a:grpSpLocks/>
            </p:cNvGrpSpPr>
            <p:nvPr/>
          </p:nvGrpSpPr>
          <p:grpSpPr bwMode="auto">
            <a:xfrm>
              <a:off x="249" y="76"/>
              <a:ext cx="323" cy="1767"/>
              <a:chOff x="249" y="0"/>
              <a:chExt cx="323" cy="1766"/>
            </a:xfrm>
          </p:grpSpPr>
          <p:grpSp>
            <p:nvGrpSpPr>
              <p:cNvPr id="53334" name="Group 541"/>
              <p:cNvGrpSpPr>
                <a:grpSpLocks/>
              </p:cNvGrpSpPr>
              <p:nvPr/>
            </p:nvGrpSpPr>
            <p:grpSpPr bwMode="auto">
              <a:xfrm>
                <a:off x="249" y="0"/>
                <a:ext cx="323" cy="1266"/>
                <a:chOff x="0" y="0"/>
                <a:chExt cx="322" cy="1266"/>
              </a:xfrm>
            </p:grpSpPr>
            <p:sp>
              <p:nvSpPr>
                <p:cNvPr id="499" name="Line 533"/>
                <p:cNvSpPr>
                  <a:spLocks noChangeShapeType="1"/>
                </p:cNvSpPr>
                <p:nvPr/>
              </p:nvSpPr>
              <p:spPr bwMode="auto">
                <a:xfrm flipH="1">
                  <a:off x="189" y="338"/>
                  <a:ext cx="1" cy="2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37" name="Picture 53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2" cy="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01" name="Oval 535"/>
                <p:cNvSpPr>
                  <a:spLocks/>
                </p:cNvSpPr>
                <p:nvPr/>
              </p:nvSpPr>
              <p:spPr bwMode="auto">
                <a:xfrm rot="839999">
                  <a:off x="139" y="858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2" name="Oval 536"/>
                <p:cNvSpPr>
                  <a:spLocks/>
                </p:cNvSpPr>
                <p:nvPr/>
              </p:nvSpPr>
              <p:spPr bwMode="auto">
                <a:xfrm rot="839999">
                  <a:off x="126" y="903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3" name="Oval 537"/>
                <p:cNvSpPr>
                  <a:spLocks/>
                </p:cNvSpPr>
                <p:nvPr/>
              </p:nvSpPr>
              <p:spPr bwMode="auto">
                <a:xfrm rot="839999">
                  <a:off x="109" y="983"/>
                  <a:ext cx="110" cy="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04" name="Freeform 538"/>
                <p:cNvSpPr>
                  <a:spLocks/>
                </p:cNvSpPr>
                <p:nvPr/>
              </p:nvSpPr>
              <p:spPr bwMode="auto">
                <a:xfrm rot="-5400000">
                  <a:off x="89" y="725"/>
                  <a:ext cx="191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05" name="Freeform 539"/>
                <p:cNvSpPr>
                  <a:spLocks/>
                </p:cNvSpPr>
                <p:nvPr/>
              </p:nvSpPr>
              <p:spPr bwMode="auto">
                <a:xfrm rot="-5400000">
                  <a:off x="-28" y="1121"/>
                  <a:ext cx="223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43" name="Picture 540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" y="407"/>
                  <a:ext cx="242" cy="2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497" name="Freeform 543"/>
              <p:cNvSpPr>
                <a:spLocks/>
              </p:cNvSpPr>
              <p:nvPr/>
            </p:nvSpPr>
            <p:spPr bwMode="auto">
              <a:xfrm rot="5400000" flipH="1">
                <a:off x="197" y="1630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400" y="0"/>
                      <a:pt x="10800" y="5400"/>
                      <a:pt x="10800" y="10800"/>
                    </a:cubicBezTo>
                    <a:cubicBezTo>
                      <a:pt x="10800" y="16200"/>
                      <a:pt x="16200" y="2160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</p:grpSp>
        <p:pic>
          <p:nvPicPr>
            <p:cNvPr id="53333" name="Picture 54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0"/>
              <a:ext cx="26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3255" name="Group 547"/>
          <p:cNvGrpSpPr>
            <a:grpSpLocks/>
          </p:cNvGrpSpPr>
          <p:nvPr/>
        </p:nvGrpSpPr>
        <p:grpSpPr bwMode="auto">
          <a:xfrm flipH="1">
            <a:off x="4518025" y="920750"/>
            <a:ext cx="561975" cy="2925763"/>
            <a:chOff x="218" y="0"/>
            <a:chExt cx="354" cy="1843"/>
          </a:xfrm>
        </p:grpSpPr>
        <p:grpSp>
          <p:nvGrpSpPr>
            <p:cNvPr id="53320" name="Group 545"/>
            <p:cNvGrpSpPr>
              <a:grpSpLocks/>
            </p:cNvGrpSpPr>
            <p:nvPr/>
          </p:nvGrpSpPr>
          <p:grpSpPr bwMode="auto">
            <a:xfrm>
              <a:off x="249" y="76"/>
              <a:ext cx="323" cy="1767"/>
              <a:chOff x="249" y="0"/>
              <a:chExt cx="323" cy="1766"/>
            </a:xfrm>
          </p:grpSpPr>
          <p:grpSp>
            <p:nvGrpSpPr>
              <p:cNvPr id="53322" name="Group 541"/>
              <p:cNvGrpSpPr>
                <a:grpSpLocks/>
              </p:cNvGrpSpPr>
              <p:nvPr/>
            </p:nvGrpSpPr>
            <p:grpSpPr bwMode="auto">
              <a:xfrm>
                <a:off x="249" y="0"/>
                <a:ext cx="323" cy="1266"/>
                <a:chOff x="0" y="0"/>
                <a:chExt cx="322" cy="1266"/>
              </a:xfrm>
            </p:grpSpPr>
            <p:sp>
              <p:nvSpPr>
                <p:cNvPr id="521" name="Line 533"/>
                <p:cNvSpPr>
                  <a:spLocks noChangeShapeType="1"/>
                </p:cNvSpPr>
                <p:nvPr/>
              </p:nvSpPr>
              <p:spPr bwMode="auto">
                <a:xfrm flipH="1">
                  <a:off x="189" y="338"/>
                  <a:ext cx="1" cy="212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25" name="Picture 534"/>
                <p:cNvPicPr>
                  <a:picLocks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0"/>
                  <a:ext cx="322" cy="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523" name="Oval 535"/>
                <p:cNvSpPr>
                  <a:spLocks/>
                </p:cNvSpPr>
                <p:nvPr/>
              </p:nvSpPr>
              <p:spPr bwMode="auto">
                <a:xfrm rot="839999">
                  <a:off x="139" y="858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4" name="Oval 536"/>
                <p:cNvSpPr>
                  <a:spLocks/>
                </p:cNvSpPr>
                <p:nvPr/>
              </p:nvSpPr>
              <p:spPr bwMode="auto">
                <a:xfrm rot="839999">
                  <a:off x="126" y="903"/>
                  <a:ext cx="111" cy="82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5" name="Oval 537"/>
                <p:cNvSpPr>
                  <a:spLocks/>
                </p:cNvSpPr>
                <p:nvPr/>
              </p:nvSpPr>
              <p:spPr bwMode="auto">
                <a:xfrm rot="839999">
                  <a:off x="109" y="983"/>
                  <a:ext cx="110" cy="81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38100" dist="25399" dir="5400000" algn="ctr" rotWithShape="0">
                    <a:schemeClr val="bg2">
                      <a:alpha val="34998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hangingPunct="1"/>
                  <a:endParaRPr lang="x-none" altLang="x-none" dirty="0">
                    <a:latin typeface="Helvetica Light" charset="0"/>
                  </a:endParaRPr>
                </a:p>
              </p:txBody>
            </p:sp>
            <p:sp>
              <p:nvSpPr>
                <p:cNvPr id="526" name="Freeform 538"/>
                <p:cNvSpPr>
                  <a:spLocks/>
                </p:cNvSpPr>
                <p:nvPr/>
              </p:nvSpPr>
              <p:spPr bwMode="auto">
                <a:xfrm rot="-5400000">
                  <a:off x="89" y="725"/>
                  <a:ext cx="191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sp>
              <p:nvSpPr>
                <p:cNvPr id="527" name="Freeform 539"/>
                <p:cNvSpPr>
                  <a:spLocks/>
                </p:cNvSpPr>
                <p:nvPr/>
              </p:nvSpPr>
              <p:spPr bwMode="auto">
                <a:xfrm rot="-5400000">
                  <a:off x="-28" y="1121"/>
                  <a:ext cx="223" cy="67"/>
                </a:xfrm>
                <a:custGeom>
                  <a:avLst/>
                  <a:gdLst>
                    <a:gd name="T0" fmla="*/ 0 w 21600"/>
                    <a:gd name="T1" fmla="*/ 0 h 21600"/>
                    <a:gd name="T2" fmla="*/ 1 w 21600"/>
                    <a:gd name="T3" fmla="*/ 0 h 21600"/>
                    <a:gd name="T4" fmla="*/ 2 w 21600"/>
                    <a:gd name="T5" fmla="*/ 0 h 21600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400" y="0"/>
                        <a:pt x="10800" y="5400"/>
                        <a:pt x="10800" y="10800"/>
                      </a:cubicBezTo>
                      <a:cubicBezTo>
                        <a:pt x="10800" y="16200"/>
                        <a:pt x="16200" y="21600"/>
                        <a:pt x="21600" y="21600"/>
                      </a:cubicBezTo>
                    </a:path>
                  </a:pathLst>
                </a:custGeom>
                <a:noFill/>
                <a:ln w="38100" cap="flat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8100" dist="25399" dir="5400000" algn="ctr" rotWithShape="0">
                    <a:schemeClr val="bg2">
                      <a:alpha val="37996"/>
                    </a:scheme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 dirty="0">
                    <a:latin typeface="Helvetica Light" charset="0"/>
                  </a:endParaRPr>
                </a:p>
              </p:txBody>
            </p:sp>
            <p:pic>
              <p:nvPicPr>
                <p:cNvPr id="53331" name="Picture 540"/>
                <p:cNvPicPr>
                  <a:picLocks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" y="407"/>
                  <a:ext cx="242" cy="2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519" name="Freeform 543"/>
              <p:cNvSpPr>
                <a:spLocks/>
              </p:cNvSpPr>
              <p:nvPr/>
            </p:nvSpPr>
            <p:spPr bwMode="auto">
              <a:xfrm rot="5400000" flipH="1">
                <a:off x="197" y="1630"/>
                <a:ext cx="224" cy="67"/>
              </a:xfrm>
              <a:custGeom>
                <a:avLst/>
                <a:gdLst>
                  <a:gd name="T0" fmla="*/ 0 w 21600"/>
                  <a:gd name="T1" fmla="*/ 0 h 21600"/>
                  <a:gd name="T2" fmla="*/ 1 w 21600"/>
                  <a:gd name="T3" fmla="*/ 0 h 21600"/>
                  <a:gd name="T4" fmla="*/ 2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400" y="0"/>
                      <a:pt x="10800" y="5400"/>
                      <a:pt x="10800" y="10800"/>
                    </a:cubicBezTo>
                    <a:cubicBezTo>
                      <a:pt x="10800" y="16200"/>
                      <a:pt x="16200" y="21600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25399" dir="5400000" algn="ctr" rotWithShape="0">
                  <a:schemeClr val="bg2">
                    <a:alpha val="37996"/>
                  </a:scheme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Helvetica Light" charset="0"/>
                </a:endParaRPr>
              </a:p>
            </p:txBody>
          </p:sp>
        </p:grpSp>
        <p:pic>
          <p:nvPicPr>
            <p:cNvPr id="53321" name="Picture 546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8" y="0"/>
              <a:ext cx="265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256" name="Oval 1"/>
          <p:cNvSpPr>
            <a:spLocks noChangeArrowheads="1"/>
          </p:cNvSpPr>
          <p:nvPr/>
        </p:nvSpPr>
        <p:spPr bwMode="auto">
          <a:xfrm>
            <a:off x="3962400" y="3048000"/>
            <a:ext cx="228600" cy="4572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sp>
        <p:nvSpPr>
          <p:cNvPr id="53257" name="Oval 549"/>
          <p:cNvSpPr>
            <a:spLocks noChangeArrowheads="1"/>
          </p:cNvSpPr>
          <p:nvPr/>
        </p:nvSpPr>
        <p:spPr bwMode="auto">
          <a:xfrm>
            <a:off x="4876800" y="3048000"/>
            <a:ext cx="228600" cy="457200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5" name="Straight Arrow Connector 4"/>
          <p:cNvCxnSpPr>
            <a:cxnSpLocks noChangeShapeType="1"/>
            <a:stCxn id="53257" idx="2"/>
          </p:cNvCxnSpPr>
          <p:nvPr/>
        </p:nvCxnSpPr>
        <p:spPr bwMode="auto">
          <a:xfrm flipH="1">
            <a:off x="4343400" y="3276600"/>
            <a:ext cx="533400" cy="457200"/>
          </a:xfrm>
          <a:prstGeom prst="straightConnector1">
            <a:avLst/>
          </a:prstGeom>
          <a:noFill/>
          <a:ln w="38100">
            <a:solidFill>
              <a:srgbClr val="008000"/>
            </a:solidFill>
            <a:prstDash val="sysDash"/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59" name="Oval 555"/>
          <p:cNvSpPr>
            <a:spLocks noChangeArrowheads="1"/>
          </p:cNvSpPr>
          <p:nvPr/>
        </p:nvSpPr>
        <p:spPr bwMode="auto">
          <a:xfrm>
            <a:off x="2819400" y="3886200"/>
            <a:ext cx="609600" cy="457200"/>
          </a:xfrm>
          <a:prstGeom prst="ellipse">
            <a:avLst/>
          </a:prstGeom>
          <a:solidFill>
            <a:srgbClr val="FF66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557" name="Straight Arrow Connector 556"/>
          <p:cNvCxnSpPr>
            <a:cxnSpLocks noChangeShapeType="1"/>
            <a:stCxn id="53256" idx="6"/>
          </p:cNvCxnSpPr>
          <p:nvPr/>
        </p:nvCxnSpPr>
        <p:spPr bwMode="auto">
          <a:xfrm>
            <a:off x="4191000" y="3276600"/>
            <a:ext cx="609600" cy="457200"/>
          </a:xfrm>
          <a:prstGeom prst="straightConnector1">
            <a:avLst/>
          </a:prstGeom>
          <a:noFill/>
          <a:ln w="38100">
            <a:solidFill>
              <a:srgbClr val="008000"/>
            </a:solidFill>
            <a:prstDash val="sysDash"/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grpSp>
        <p:nvGrpSpPr>
          <p:cNvPr id="53261" name="Group 559"/>
          <p:cNvGrpSpPr>
            <a:grpSpLocks/>
          </p:cNvGrpSpPr>
          <p:nvPr/>
        </p:nvGrpSpPr>
        <p:grpSpPr bwMode="auto">
          <a:xfrm>
            <a:off x="2286000" y="4343400"/>
            <a:ext cx="762000" cy="762000"/>
            <a:chOff x="4876800" y="1371600"/>
            <a:chExt cx="990600" cy="990600"/>
          </a:xfrm>
        </p:grpSpPr>
        <p:sp>
          <p:nvSpPr>
            <p:cNvPr id="561" name="Donut 560"/>
            <p:cNvSpPr>
              <a:spLocks/>
            </p:cNvSpPr>
            <p:nvPr/>
          </p:nvSpPr>
          <p:spPr bwMode="auto">
            <a:xfrm>
              <a:off x="4876800" y="1371600"/>
              <a:ext cx="990600" cy="990600"/>
            </a:xfrm>
            <a:custGeom>
              <a:avLst/>
              <a:gdLst>
                <a:gd name="T0" fmla="*/ 0 w 990600"/>
                <a:gd name="T1" fmla="*/ 495300 h 990600"/>
                <a:gd name="T2" fmla="*/ 495300 w 990600"/>
                <a:gd name="T3" fmla="*/ 0 h 990600"/>
                <a:gd name="T4" fmla="*/ 990600 w 990600"/>
                <a:gd name="T5" fmla="*/ 495300 h 990600"/>
                <a:gd name="T6" fmla="*/ 495300 w 990600"/>
                <a:gd name="T7" fmla="*/ 990600 h 990600"/>
                <a:gd name="T8" fmla="*/ 0 w 990600"/>
                <a:gd name="T9" fmla="*/ 495300 h 990600"/>
                <a:gd name="T10" fmla="*/ 247650 w 990600"/>
                <a:gd name="T11" fmla="*/ 495300 h 990600"/>
                <a:gd name="T12" fmla="*/ 495300 w 990600"/>
                <a:gd name="T13" fmla="*/ 742950 h 990600"/>
                <a:gd name="T14" fmla="*/ 742950 w 990600"/>
                <a:gd name="T15" fmla="*/ 495300 h 990600"/>
                <a:gd name="T16" fmla="*/ 495300 w 990600"/>
                <a:gd name="T17" fmla="*/ 247650 h 990600"/>
                <a:gd name="T18" fmla="*/ 247650 w 990600"/>
                <a:gd name="T19" fmla="*/ 495300 h 990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90600" h="990600">
                  <a:moveTo>
                    <a:pt x="0" y="495300"/>
                  </a:moveTo>
                  <a:cubicBezTo>
                    <a:pt x="0" y="221753"/>
                    <a:pt x="221753" y="0"/>
                    <a:pt x="495300" y="0"/>
                  </a:cubicBezTo>
                  <a:cubicBezTo>
                    <a:pt x="768847" y="0"/>
                    <a:pt x="990600" y="221753"/>
                    <a:pt x="990600" y="495300"/>
                  </a:cubicBezTo>
                  <a:cubicBezTo>
                    <a:pt x="990600" y="768847"/>
                    <a:pt x="768847" y="990600"/>
                    <a:pt x="495300" y="990600"/>
                  </a:cubicBezTo>
                  <a:cubicBezTo>
                    <a:pt x="221753" y="990600"/>
                    <a:pt x="0" y="768847"/>
                    <a:pt x="0" y="495300"/>
                  </a:cubicBezTo>
                  <a:close/>
                  <a:moveTo>
                    <a:pt x="247650" y="495300"/>
                  </a:moveTo>
                  <a:cubicBezTo>
                    <a:pt x="247650" y="632073"/>
                    <a:pt x="358527" y="742950"/>
                    <a:pt x="495300" y="742950"/>
                  </a:cubicBezTo>
                  <a:cubicBezTo>
                    <a:pt x="632073" y="742950"/>
                    <a:pt x="742950" y="632073"/>
                    <a:pt x="742950" y="495300"/>
                  </a:cubicBezTo>
                  <a:cubicBezTo>
                    <a:pt x="742950" y="358527"/>
                    <a:pt x="632073" y="247650"/>
                    <a:pt x="495300" y="247650"/>
                  </a:cubicBezTo>
                  <a:cubicBezTo>
                    <a:pt x="358527" y="247650"/>
                    <a:pt x="247650" y="358527"/>
                    <a:pt x="247650" y="495300"/>
                  </a:cubicBezTo>
                  <a:close/>
                </a:path>
              </a:pathLst>
            </a:custGeom>
            <a:solidFill>
              <a:srgbClr val="4F81B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Helvetica Light" charset="0"/>
              </a:endParaRPr>
            </a:p>
          </p:txBody>
        </p:sp>
        <p:grpSp>
          <p:nvGrpSpPr>
            <p:cNvPr id="53317" name="Group 561"/>
            <p:cNvGrpSpPr>
              <a:grpSpLocks/>
            </p:cNvGrpSpPr>
            <p:nvPr/>
          </p:nvGrpSpPr>
          <p:grpSpPr bwMode="auto">
            <a:xfrm>
              <a:off x="5063912" y="1684864"/>
              <a:ext cx="652680" cy="383960"/>
              <a:chOff x="5021580" y="3276600"/>
              <a:chExt cx="652680" cy="383960"/>
            </a:xfrm>
          </p:grpSpPr>
          <p:sp>
            <p:nvSpPr>
              <p:cNvPr id="53318" name="Oval 562"/>
              <p:cNvSpPr>
                <a:spLocks noChangeArrowheads="1"/>
              </p:cNvSpPr>
              <p:nvPr/>
            </p:nvSpPr>
            <p:spPr bwMode="auto">
              <a:xfrm>
                <a:off x="5105400" y="3276600"/>
                <a:ext cx="457200" cy="381000"/>
              </a:xfrm>
              <a:prstGeom prst="ellipse">
                <a:avLst/>
              </a:prstGeom>
              <a:solidFill>
                <a:srgbClr val="95B3D7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endParaRPr lang="en-US" altLang="en-US" dirty="0">
                  <a:latin typeface="Helvetica Light" charset="0"/>
                </a:endParaRPr>
              </a:p>
            </p:txBody>
          </p:sp>
          <p:sp>
            <p:nvSpPr>
              <p:cNvPr id="53319" name="TextBox 563"/>
              <p:cNvSpPr txBox="1">
                <a:spLocks noChangeArrowheads="1"/>
              </p:cNvSpPr>
              <p:nvPr/>
            </p:nvSpPr>
            <p:spPr bwMode="auto">
              <a:xfrm>
                <a:off x="5021580" y="3300461"/>
                <a:ext cx="652680" cy="3600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GTP</a:t>
                </a:r>
              </a:p>
            </p:txBody>
          </p:sp>
        </p:grpSp>
      </p:grpSp>
      <p:sp>
        <p:nvSpPr>
          <p:cNvPr id="53262" name="Oval 564"/>
          <p:cNvSpPr>
            <a:spLocks noChangeArrowheads="1"/>
          </p:cNvSpPr>
          <p:nvPr/>
        </p:nvSpPr>
        <p:spPr bwMode="auto">
          <a:xfrm>
            <a:off x="1828800" y="5029200"/>
            <a:ext cx="457200" cy="609600"/>
          </a:xfrm>
          <a:prstGeom prst="ellipse">
            <a:avLst/>
          </a:prstGeom>
          <a:solidFill>
            <a:srgbClr val="66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grpSp>
        <p:nvGrpSpPr>
          <p:cNvPr id="53263" name="Group 565"/>
          <p:cNvGrpSpPr>
            <a:grpSpLocks/>
          </p:cNvGrpSpPr>
          <p:nvPr/>
        </p:nvGrpSpPr>
        <p:grpSpPr bwMode="auto">
          <a:xfrm>
            <a:off x="4876800" y="3962400"/>
            <a:ext cx="838200" cy="609600"/>
            <a:chOff x="4114800" y="2895600"/>
            <a:chExt cx="1066800" cy="609600"/>
          </a:xfrm>
        </p:grpSpPr>
        <p:sp>
          <p:nvSpPr>
            <p:cNvPr id="567" name="Oval 566"/>
            <p:cNvSpPr/>
            <p:nvPr/>
          </p:nvSpPr>
          <p:spPr bwMode="auto">
            <a:xfrm>
              <a:off x="4114800" y="2895600"/>
              <a:ext cx="1066800" cy="6096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dirty="0">
                <a:solidFill>
                  <a:srgbClr val="333399">
                    <a:lumMod val="60000"/>
                    <a:lumOff val="40000"/>
                  </a:srgbClr>
                </a:solidFill>
                <a:latin typeface="Helvetica Light" charset="0"/>
              </a:endParaRPr>
            </a:p>
          </p:txBody>
        </p:sp>
        <p:sp>
          <p:nvSpPr>
            <p:cNvPr id="53315" name="TextBox 567"/>
            <p:cNvSpPr txBox="1">
              <a:spLocks noChangeArrowheads="1"/>
            </p:cNvSpPr>
            <p:nvPr/>
          </p:nvSpPr>
          <p:spPr bwMode="auto">
            <a:xfrm>
              <a:off x="4224868" y="3005668"/>
              <a:ext cx="87156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dirty="0">
                  <a:solidFill>
                    <a:srgbClr val="FFFFFF"/>
                  </a:solidFill>
                  <a:latin typeface="Helvetica Light" charset="0"/>
                </a:rPr>
                <a:t>PI3K</a:t>
              </a:r>
            </a:p>
          </p:txBody>
        </p:sp>
      </p:grpSp>
      <p:sp>
        <p:nvSpPr>
          <p:cNvPr id="569" name="Block Arc 568"/>
          <p:cNvSpPr/>
          <p:nvPr/>
        </p:nvSpPr>
        <p:spPr bwMode="auto">
          <a:xfrm rot="12269229">
            <a:off x="6437313" y="3835400"/>
            <a:ext cx="636587" cy="681038"/>
          </a:xfrm>
          <a:prstGeom prst="blockArc">
            <a:avLst>
              <a:gd name="adj1" fmla="val 2595854"/>
              <a:gd name="adj2" fmla="val 21383657"/>
              <a:gd name="adj3" fmla="val 45866"/>
            </a:avLst>
          </a:prstGeom>
          <a:solidFill>
            <a:srgbClr val="800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cxnSp>
        <p:nvCxnSpPr>
          <p:cNvPr id="10" name="Straight Connector 9"/>
          <p:cNvCxnSpPr>
            <a:cxnSpLocks noChangeShapeType="1"/>
          </p:cNvCxnSpPr>
          <p:nvPr/>
        </p:nvCxnSpPr>
        <p:spPr bwMode="auto">
          <a:xfrm flipH="1">
            <a:off x="5867400" y="4191000"/>
            <a:ext cx="381000" cy="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cxnSp>
        <p:nvCxnSpPr>
          <p:cNvPr id="572" name="Straight Connector 571"/>
          <p:cNvCxnSpPr>
            <a:cxnSpLocks noChangeShapeType="1"/>
          </p:cNvCxnSpPr>
          <p:nvPr/>
        </p:nvCxnSpPr>
        <p:spPr bwMode="auto">
          <a:xfrm>
            <a:off x="5867400" y="4071938"/>
            <a:ext cx="0" cy="2286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67" name="Oval 573"/>
          <p:cNvSpPr>
            <a:spLocks noChangeArrowheads="1"/>
          </p:cNvSpPr>
          <p:nvPr/>
        </p:nvSpPr>
        <p:spPr bwMode="auto">
          <a:xfrm>
            <a:off x="1219200" y="5638800"/>
            <a:ext cx="685800" cy="609600"/>
          </a:xfrm>
          <a:prstGeom prst="ellipse">
            <a:avLst/>
          </a:prstGeom>
          <a:solidFill>
            <a:srgbClr val="6600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grpSp>
        <p:nvGrpSpPr>
          <p:cNvPr id="53268" name="Group 574"/>
          <p:cNvGrpSpPr>
            <a:grpSpLocks/>
          </p:cNvGrpSpPr>
          <p:nvPr/>
        </p:nvGrpSpPr>
        <p:grpSpPr bwMode="auto">
          <a:xfrm>
            <a:off x="3276600" y="3581400"/>
            <a:ext cx="838200" cy="307975"/>
            <a:chOff x="4749800" y="1083734"/>
            <a:chExt cx="838200" cy="307777"/>
          </a:xfrm>
        </p:grpSpPr>
        <p:grpSp>
          <p:nvGrpSpPr>
            <p:cNvPr id="53306" name="Group 575"/>
            <p:cNvGrpSpPr>
              <a:grpSpLocks/>
            </p:cNvGrpSpPr>
            <p:nvPr/>
          </p:nvGrpSpPr>
          <p:grpSpPr bwMode="auto">
            <a:xfrm>
              <a:off x="4749800" y="1092200"/>
              <a:ext cx="237067" cy="276821"/>
              <a:chOff x="4106333" y="3022602"/>
              <a:chExt cx="237067" cy="276821"/>
            </a:xfrm>
          </p:grpSpPr>
          <p:sp>
            <p:nvSpPr>
              <p:cNvPr id="580" name="Oval 579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313" name="TextBox 580"/>
              <p:cNvSpPr txBox="1">
                <a:spLocks noChangeArrowheads="1"/>
              </p:cNvSpPr>
              <p:nvPr/>
            </p:nvSpPr>
            <p:spPr bwMode="auto">
              <a:xfrm>
                <a:off x="4106333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307" name="TextBox 576"/>
            <p:cNvSpPr txBox="1">
              <a:spLocks noChangeArrowheads="1"/>
            </p:cNvSpPr>
            <p:nvPr/>
          </p:nvSpPr>
          <p:spPr bwMode="auto">
            <a:xfrm>
              <a:off x="5063059" y="1083734"/>
              <a:ext cx="4411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Helvetica Light" charset="0"/>
                </a:rPr>
                <a:t>Tyr</a:t>
              </a:r>
            </a:p>
          </p:txBody>
        </p:sp>
        <p:cxnSp>
          <p:nvCxnSpPr>
            <p:cNvPr id="578" name="Straight Connector 577"/>
            <p:cNvCxnSpPr>
              <a:cxnSpLocks noChangeShapeType="1"/>
            </p:cNvCxnSpPr>
            <p:nvPr/>
          </p:nvCxnSpPr>
          <p:spPr bwMode="auto">
            <a:xfrm flipV="1">
              <a:off x="5410200" y="1236036"/>
              <a:ext cx="177800" cy="58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79" name="Straight Connector 578"/>
            <p:cNvCxnSpPr>
              <a:cxnSpLocks noChangeShapeType="1"/>
            </p:cNvCxnSpPr>
            <p:nvPr/>
          </p:nvCxnSpPr>
          <p:spPr bwMode="auto">
            <a:xfrm>
              <a:off x="4978400" y="1243969"/>
              <a:ext cx="161925" cy="9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3269" name="Group 582"/>
          <p:cNvGrpSpPr>
            <a:grpSpLocks/>
          </p:cNvGrpSpPr>
          <p:nvPr/>
        </p:nvGrpSpPr>
        <p:grpSpPr bwMode="auto">
          <a:xfrm flipH="1">
            <a:off x="4876800" y="3578225"/>
            <a:ext cx="830263" cy="307975"/>
            <a:chOff x="4758267" y="1083734"/>
            <a:chExt cx="829733" cy="307777"/>
          </a:xfrm>
        </p:grpSpPr>
        <p:grpSp>
          <p:nvGrpSpPr>
            <p:cNvPr id="53298" name="Group 583"/>
            <p:cNvGrpSpPr>
              <a:grpSpLocks/>
            </p:cNvGrpSpPr>
            <p:nvPr/>
          </p:nvGrpSpPr>
          <p:grpSpPr bwMode="auto">
            <a:xfrm>
              <a:off x="4758267" y="1092200"/>
              <a:ext cx="254001" cy="276821"/>
              <a:chOff x="4114800" y="3022602"/>
              <a:chExt cx="254001" cy="276821"/>
            </a:xfrm>
          </p:grpSpPr>
          <p:sp>
            <p:nvSpPr>
              <p:cNvPr id="588" name="Oval 587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305" name="TextBox 588"/>
              <p:cNvSpPr txBox="1">
                <a:spLocks noChangeArrowheads="1"/>
              </p:cNvSpPr>
              <p:nvPr/>
            </p:nvSpPr>
            <p:spPr bwMode="auto">
              <a:xfrm>
                <a:off x="4140201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299" name="TextBox 584"/>
            <p:cNvSpPr txBox="1">
              <a:spLocks noChangeArrowheads="1"/>
            </p:cNvSpPr>
            <p:nvPr/>
          </p:nvSpPr>
          <p:spPr bwMode="auto">
            <a:xfrm>
              <a:off x="5063059" y="1083734"/>
              <a:ext cx="44114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>
                  <a:latin typeface="Helvetica Light" charset="0"/>
                </a:rPr>
                <a:t>Tyr</a:t>
              </a:r>
            </a:p>
          </p:txBody>
        </p:sp>
        <p:cxnSp>
          <p:nvCxnSpPr>
            <p:cNvPr id="586" name="Straight Connector 585"/>
            <p:cNvCxnSpPr>
              <a:cxnSpLocks noChangeShapeType="1"/>
            </p:cNvCxnSpPr>
            <p:nvPr/>
          </p:nvCxnSpPr>
          <p:spPr bwMode="auto">
            <a:xfrm flipV="1">
              <a:off x="5410313" y="1236036"/>
              <a:ext cx="177687" cy="587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7" name="Straight Connector 586"/>
            <p:cNvCxnSpPr>
              <a:cxnSpLocks noChangeShapeType="1"/>
            </p:cNvCxnSpPr>
            <p:nvPr/>
          </p:nvCxnSpPr>
          <p:spPr bwMode="auto">
            <a:xfrm>
              <a:off x="4978789" y="1243969"/>
              <a:ext cx="160235" cy="9519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53270" name="Group 589"/>
          <p:cNvGrpSpPr>
            <a:grpSpLocks/>
          </p:cNvGrpSpPr>
          <p:nvPr/>
        </p:nvGrpSpPr>
        <p:grpSpPr bwMode="auto">
          <a:xfrm flipH="1">
            <a:off x="304800" y="5334000"/>
            <a:ext cx="1177925" cy="307975"/>
            <a:chOff x="5943600" y="1066800"/>
            <a:chExt cx="1177752" cy="307777"/>
          </a:xfrm>
        </p:grpSpPr>
        <p:grpSp>
          <p:nvGrpSpPr>
            <p:cNvPr id="53290" name="Group 590"/>
            <p:cNvGrpSpPr>
              <a:grpSpLocks/>
            </p:cNvGrpSpPr>
            <p:nvPr/>
          </p:nvGrpSpPr>
          <p:grpSpPr bwMode="auto">
            <a:xfrm flipH="1">
              <a:off x="6892752" y="1094601"/>
              <a:ext cx="228600" cy="276821"/>
              <a:chOff x="4114800" y="3022602"/>
              <a:chExt cx="228600" cy="276821"/>
            </a:xfrm>
          </p:grpSpPr>
          <p:sp>
            <p:nvSpPr>
              <p:cNvPr id="595" name="Oval 594"/>
              <p:cNvSpPr/>
              <p:nvPr/>
            </p:nvSpPr>
            <p:spPr bwMode="auto">
              <a:xfrm>
                <a:off x="4114800" y="3048000"/>
                <a:ext cx="228600" cy="228600"/>
              </a:xfrm>
              <a:prstGeom prst="ellipse">
                <a:avLst/>
              </a:prstGeom>
              <a:solidFill>
                <a:srgbClr val="FF6600"/>
              </a:solidFill>
              <a:ln w="9525" cap="flat" cmpd="sng" algn="ctr">
                <a:solidFill>
                  <a:srgbClr val="FF66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extLst/>
            </p:spPr>
            <p:txBody>
              <a:bodyPr/>
              <a:lstStyle/>
              <a:p>
                <a:pPr eaLnBrk="1" hangingPunct="1">
                  <a:defRPr/>
                </a:pPr>
                <a:endParaRPr lang="en-US" dirty="0">
                  <a:latin typeface="Helvetica Light" charset="0"/>
                  <a:ea typeface="ヒラギノ角ゴ ProN W3" charset="0"/>
                </a:endParaRPr>
              </a:p>
            </p:txBody>
          </p:sp>
          <p:sp>
            <p:nvSpPr>
              <p:cNvPr id="53297" name="TextBox 595"/>
              <p:cNvSpPr txBox="1">
                <a:spLocks noChangeArrowheads="1"/>
              </p:cNvSpPr>
              <p:nvPr/>
            </p:nvSpPr>
            <p:spPr bwMode="auto">
              <a:xfrm>
                <a:off x="4114800" y="3022602"/>
                <a:ext cx="228600" cy="276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1pPr>
                <a:lvl2pPr marL="742950" indent="-28575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2pPr>
                <a:lvl3pPr marL="11430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3pPr>
                <a:lvl4pPr marL="16002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4pPr>
                <a:lvl5pPr marL="2057400" indent="-228600"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Arial" charset="0"/>
                    <a:ea typeface="ヒラギノ角ゴ ProN W3" charset="-128"/>
                    <a:sym typeface="Arial" charset="0"/>
                  </a:defRPr>
                </a:lvl9pPr>
              </a:lstStyle>
              <a:p>
                <a:pPr eaLnBrk="1" hangingPunct="1"/>
                <a:r>
                  <a:rPr lang="en-US" altLang="en-US" sz="1200" dirty="0">
                    <a:latin typeface="Helvetica Light" charset="0"/>
                  </a:rPr>
                  <a:t>P</a:t>
                </a:r>
              </a:p>
            </p:txBody>
          </p:sp>
        </p:grpSp>
        <p:sp>
          <p:nvSpPr>
            <p:cNvPr id="53291" name="TextBox 591"/>
            <p:cNvSpPr txBox="1">
              <a:spLocks noChangeArrowheads="1"/>
            </p:cNvSpPr>
            <p:nvPr/>
          </p:nvSpPr>
          <p:spPr bwMode="auto">
            <a:xfrm flipH="1">
              <a:off x="6062132" y="1066800"/>
              <a:ext cx="7873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dirty="0" err="1">
                  <a:latin typeface="Helvetica Light" charset="0"/>
                </a:rPr>
                <a:t>Ser</a:t>
              </a:r>
              <a:r>
                <a:rPr lang="en-US" altLang="en-US" sz="1400" dirty="0">
                  <a:latin typeface="Helvetica Light" charset="0"/>
                </a:rPr>
                <a:t>/</a:t>
              </a:r>
              <a:r>
                <a:rPr lang="en-US" altLang="en-US" sz="1400" dirty="0" err="1">
                  <a:latin typeface="Helvetica Light" charset="0"/>
                </a:rPr>
                <a:t>Thr</a:t>
              </a:r>
              <a:endParaRPr lang="en-US" altLang="en-US" sz="1400" dirty="0">
                <a:latin typeface="Helvetica Light" charset="0"/>
              </a:endParaRPr>
            </a:p>
          </p:txBody>
        </p:sp>
        <p:cxnSp>
          <p:nvCxnSpPr>
            <p:cNvPr id="593" name="Straight Connector 592"/>
            <p:cNvCxnSpPr>
              <a:cxnSpLocks noChangeShapeType="1"/>
            </p:cNvCxnSpPr>
            <p:nvPr/>
          </p:nvCxnSpPr>
          <p:spPr bwMode="auto">
            <a:xfrm flipH="1">
              <a:off x="5943600" y="1295253"/>
              <a:ext cx="136505" cy="7773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4" name="Straight Connector 593"/>
            <p:cNvCxnSpPr>
              <a:cxnSpLocks noChangeShapeType="1"/>
              <a:stCxn id="53297" idx="3"/>
            </p:cNvCxnSpPr>
            <p:nvPr/>
          </p:nvCxnSpPr>
          <p:spPr bwMode="auto">
            <a:xfrm flipH="1" flipV="1">
              <a:off x="6808660" y="1220689"/>
              <a:ext cx="84126" cy="1269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3271" name="TextBox 12"/>
          <p:cNvSpPr txBox="1">
            <a:spLocks noChangeArrowheads="1"/>
          </p:cNvSpPr>
          <p:nvPr/>
        </p:nvSpPr>
        <p:spPr bwMode="auto">
          <a:xfrm>
            <a:off x="2811463" y="3944938"/>
            <a:ext cx="6175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600" dirty="0">
                <a:latin typeface="Helvetica Light" charset="0"/>
              </a:rPr>
              <a:t>SOS</a:t>
            </a:r>
          </a:p>
        </p:txBody>
      </p:sp>
      <p:sp>
        <p:nvSpPr>
          <p:cNvPr id="53272" name="TextBox 13"/>
          <p:cNvSpPr txBox="1">
            <a:spLocks noChangeArrowheads="1"/>
          </p:cNvSpPr>
          <p:nvPr/>
        </p:nvSpPr>
        <p:spPr bwMode="auto">
          <a:xfrm>
            <a:off x="1785938" y="5181600"/>
            <a:ext cx="524416" cy="30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400" dirty="0">
                <a:solidFill>
                  <a:srgbClr val="FFFFFF"/>
                </a:solidFill>
                <a:latin typeface="Helvetica Light" charset="0"/>
              </a:rPr>
              <a:t>RAF</a:t>
            </a:r>
          </a:p>
        </p:txBody>
      </p:sp>
      <p:sp>
        <p:nvSpPr>
          <p:cNvPr id="53273" name="TextBox 14"/>
          <p:cNvSpPr txBox="1">
            <a:spLocks noChangeArrowheads="1"/>
          </p:cNvSpPr>
          <p:nvPr/>
        </p:nvSpPr>
        <p:spPr bwMode="auto">
          <a:xfrm>
            <a:off x="1244600" y="5773738"/>
            <a:ext cx="6286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600" dirty="0">
                <a:solidFill>
                  <a:srgbClr val="FFFFFF"/>
                </a:solidFill>
                <a:latin typeface="Helvetica Light" charset="0"/>
              </a:rPr>
              <a:t>MEK</a:t>
            </a:r>
          </a:p>
        </p:txBody>
      </p:sp>
      <p:sp>
        <p:nvSpPr>
          <p:cNvPr id="53274" name="TextBox 15"/>
          <p:cNvSpPr txBox="1">
            <a:spLocks noChangeArrowheads="1"/>
          </p:cNvSpPr>
          <p:nvPr/>
        </p:nvSpPr>
        <p:spPr bwMode="auto">
          <a:xfrm>
            <a:off x="2571750" y="1524000"/>
            <a:ext cx="117951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600" dirty="0">
                <a:latin typeface="Helvetica Light" charset="0"/>
              </a:rPr>
              <a:t>HER2</a:t>
            </a:r>
          </a:p>
          <a:p>
            <a:pPr algn="ctr" eaLnBrk="1" hangingPunct="1"/>
            <a:r>
              <a:rPr lang="en-US" altLang="en-US" sz="1600" dirty="0">
                <a:latin typeface="Helvetica Light" charset="0"/>
              </a:rPr>
              <a:t>(Receptor)</a:t>
            </a:r>
          </a:p>
        </p:txBody>
      </p:sp>
      <p:sp>
        <p:nvSpPr>
          <p:cNvPr id="53275" name="Right Bracket 16"/>
          <p:cNvSpPr>
            <a:spLocks/>
          </p:cNvSpPr>
          <p:nvPr/>
        </p:nvSpPr>
        <p:spPr bwMode="auto">
          <a:xfrm rot="2267875">
            <a:off x="2722563" y="4027488"/>
            <a:ext cx="147637" cy="2719387"/>
          </a:xfrm>
          <a:prstGeom prst="rightBracket">
            <a:avLst>
              <a:gd name="adj" fmla="val 8272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19" name="Straight Arrow Connector 18"/>
          <p:cNvCxnSpPr>
            <a:cxnSpLocks noChangeShapeType="1"/>
            <a:stCxn id="53275" idx="2"/>
          </p:cNvCxnSpPr>
          <p:nvPr/>
        </p:nvCxnSpPr>
        <p:spPr bwMode="auto">
          <a:xfrm>
            <a:off x="2854325" y="5432425"/>
            <a:ext cx="498475" cy="35877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77" name="TextBox 20"/>
          <p:cNvSpPr txBox="1">
            <a:spLocks noChangeArrowheads="1"/>
          </p:cNvSpPr>
          <p:nvPr/>
        </p:nvSpPr>
        <p:spPr bwMode="auto">
          <a:xfrm>
            <a:off x="3124200" y="5791200"/>
            <a:ext cx="1811628" cy="46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FF0000"/>
                </a:solidFill>
                <a:latin typeface="Helvetica Light" charset="0"/>
              </a:rPr>
              <a:t>Proliferation</a:t>
            </a:r>
          </a:p>
        </p:txBody>
      </p:sp>
      <p:sp>
        <p:nvSpPr>
          <p:cNvPr id="53278" name="Right Bracket 605"/>
          <p:cNvSpPr>
            <a:spLocks/>
          </p:cNvSpPr>
          <p:nvPr/>
        </p:nvSpPr>
        <p:spPr bwMode="auto">
          <a:xfrm rot="5400000">
            <a:off x="5208587" y="4011613"/>
            <a:ext cx="207963" cy="1176338"/>
          </a:xfrm>
          <a:prstGeom prst="rightBracket">
            <a:avLst>
              <a:gd name="adj" fmla="val 8328"/>
            </a:avLst>
          </a:prstGeom>
          <a:noFill/>
          <a:ln w="38100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cxnSp>
        <p:nvCxnSpPr>
          <p:cNvPr id="607" name="Straight Arrow Connector 606"/>
          <p:cNvCxnSpPr>
            <a:cxnSpLocks noChangeShapeType="1"/>
            <a:stCxn id="53278" idx="2"/>
            <a:endCxn id="53280" idx="0"/>
          </p:cNvCxnSpPr>
          <p:nvPr/>
        </p:nvCxnSpPr>
        <p:spPr bwMode="auto">
          <a:xfrm flipH="1">
            <a:off x="5311900" y="4703764"/>
            <a:ext cx="669" cy="320674"/>
          </a:xfrm>
          <a:prstGeom prst="straightConnector1">
            <a:avLst/>
          </a:prstGeom>
          <a:noFill/>
          <a:ln w="38100">
            <a:solidFill>
              <a:srgbClr val="3366FF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cxnSp>
      <p:sp>
        <p:nvSpPr>
          <p:cNvPr id="53280" name="TextBox 23"/>
          <p:cNvSpPr txBox="1">
            <a:spLocks noChangeArrowheads="1"/>
          </p:cNvSpPr>
          <p:nvPr/>
        </p:nvSpPr>
        <p:spPr bwMode="auto">
          <a:xfrm>
            <a:off x="4680199" y="5024438"/>
            <a:ext cx="1263401" cy="46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3366FF"/>
                </a:solidFill>
                <a:latin typeface="Helvetica Light" charset="0"/>
              </a:rPr>
              <a:t>Survival</a:t>
            </a:r>
          </a:p>
        </p:txBody>
      </p:sp>
      <p:sp>
        <p:nvSpPr>
          <p:cNvPr id="53281" name="Rectangle 32"/>
          <p:cNvSpPr>
            <a:spLocks/>
          </p:cNvSpPr>
          <p:nvPr/>
        </p:nvSpPr>
        <p:spPr bwMode="auto">
          <a:xfrm>
            <a:off x="7162167" y="4114800"/>
            <a:ext cx="65849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40619" bIns="0">
            <a:spAutoFit/>
          </a:bodyPr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800000"/>
                </a:solidFill>
                <a:latin typeface="Helvetica Light" charset="0"/>
                <a:ea typeface="MS PGothic" charset="-128"/>
              </a:rPr>
              <a:t>PTEN</a:t>
            </a:r>
          </a:p>
        </p:txBody>
      </p:sp>
      <p:sp>
        <p:nvSpPr>
          <p:cNvPr id="53282" name="Rectangle 21"/>
          <p:cNvSpPr>
            <a:spLocks/>
          </p:cNvSpPr>
          <p:nvPr/>
        </p:nvSpPr>
        <p:spPr bwMode="auto">
          <a:xfrm>
            <a:off x="0" y="76200"/>
            <a:ext cx="91567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800" b="1" dirty="0" smtClean="0">
                <a:solidFill>
                  <a:srgbClr val="0D0D0D"/>
                </a:solidFill>
                <a:latin typeface="Helvetica Light" charset="0"/>
                <a:ea typeface="MS PGothic" charset="-128"/>
              </a:rPr>
              <a:t>Gene, pathway, phenotype</a:t>
            </a:r>
            <a:endParaRPr lang="en-US" altLang="en-US" sz="2800" b="1" dirty="0">
              <a:solidFill>
                <a:srgbClr val="0D0D0D"/>
              </a:solidFill>
              <a:latin typeface="Helvetica Light" charset="0"/>
              <a:ea typeface="MS PGothic" charset="-128"/>
            </a:endParaRPr>
          </a:p>
        </p:txBody>
      </p:sp>
      <p:sp>
        <p:nvSpPr>
          <p:cNvPr id="2" name="Arc 1"/>
          <p:cNvSpPr/>
          <p:nvPr/>
        </p:nvSpPr>
        <p:spPr bwMode="auto">
          <a:xfrm rot="19000344">
            <a:off x="2862263" y="33797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3" name="Arc 562"/>
          <p:cNvSpPr/>
          <p:nvPr/>
        </p:nvSpPr>
        <p:spPr bwMode="auto">
          <a:xfrm rot="19000344">
            <a:off x="2328863" y="39131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4" name="Arc 563"/>
          <p:cNvSpPr/>
          <p:nvPr/>
        </p:nvSpPr>
        <p:spPr bwMode="auto">
          <a:xfrm rot="19000344">
            <a:off x="1795463" y="45227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5" name="Arc 564"/>
          <p:cNvSpPr/>
          <p:nvPr/>
        </p:nvSpPr>
        <p:spPr bwMode="auto">
          <a:xfrm rot="19000344">
            <a:off x="1338263" y="5056188"/>
            <a:ext cx="523875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8" name="Arc 567"/>
          <p:cNvSpPr/>
          <p:nvPr/>
        </p:nvSpPr>
        <p:spPr bwMode="auto">
          <a:xfrm rot="15851498">
            <a:off x="4537869" y="3744119"/>
            <a:ext cx="522287" cy="555625"/>
          </a:xfrm>
          <a:prstGeom prst="arc">
            <a:avLst>
              <a:gd name="adj1" fmla="val 11227501"/>
              <a:gd name="adj2" fmla="val 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  <a:extLst/>
        </p:spPr>
        <p:txBody>
          <a:bodyPr lIns="91397" tIns="45698" rIns="91397" bIns="45698"/>
          <a:lstStyle/>
          <a:p>
            <a:pPr eaLnBrk="1" hangingPunct="1">
              <a:defRPr/>
            </a:pPr>
            <a:endParaRPr lang="en-US" dirty="0">
              <a:latin typeface="Helvetica Light" charset="0"/>
              <a:ea typeface="ヒラギノ角ゴ ProN W3" charset="0"/>
            </a:endParaRPr>
          </a:p>
        </p:txBody>
      </p:sp>
      <p:sp>
        <p:nvSpPr>
          <p:cNvPr id="566" name="Oval 565"/>
          <p:cNvSpPr>
            <a:spLocks noChangeArrowheads="1"/>
          </p:cNvSpPr>
          <p:nvPr/>
        </p:nvSpPr>
        <p:spPr bwMode="auto">
          <a:xfrm>
            <a:off x="3505200" y="685800"/>
            <a:ext cx="2057400" cy="3352800"/>
          </a:xfrm>
          <a:prstGeom prst="ellipse">
            <a:avLst/>
          </a:prstGeom>
          <a:noFill/>
          <a:ln w="38100">
            <a:solidFill>
              <a:srgbClr val="00009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397" tIns="45698" rIns="91397" bIns="45698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en-US" altLang="en-US" dirty="0">
              <a:latin typeface="Helvetica Light" charset="0"/>
            </a:endParaRPr>
          </a:p>
        </p:txBody>
      </p:sp>
      <p:sp>
        <p:nvSpPr>
          <p:cNvPr id="53289" name="TextBox 2"/>
          <p:cNvSpPr txBox="1">
            <a:spLocks noChangeArrowheads="1"/>
          </p:cNvSpPr>
          <p:nvPr/>
        </p:nvSpPr>
        <p:spPr bwMode="auto">
          <a:xfrm>
            <a:off x="2497138" y="6364288"/>
            <a:ext cx="50417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dirty="0">
                <a:latin typeface="Helvetica Light" charset="0"/>
              </a:rPr>
              <a:t>https://</a:t>
            </a:r>
            <a:r>
              <a:rPr lang="en-US" altLang="x-none" dirty="0" err="1">
                <a:latin typeface="Helvetica Light" charset="0"/>
              </a:rPr>
              <a:t>www.gene.com</a:t>
            </a:r>
            <a:r>
              <a:rPr lang="en-US" altLang="x-none" dirty="0">
                <a:latin typeface="Helvetica Light" charset="0"/>
              </a:rPr>
              <a:t>/stories/her2/</a:t>
            </a:r>
          </a:p>
        </p:txBody>
      </p:sp>
    </p:spTree>
    <p:extLst>
      <p:ext uri="{BB962C8B-B14F-4D97-AF65-F5344CB8AC3E}">
        <p14:creationId xmlns:p14="http://schemas.microsoft.com/office/powerpoint/2010/main" val="2021526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Box 4"/>
          <p:cNvSpPr txBox="1">
            <a:spLocks noChangeArrowheads="1"/>
          </p:cNvSpPr>
          <p:nvPr/>
        </p:nvSpPr>
        <p:spPr bwMode="auto">
          <a:xfrm>
            <a:off x="2801938" y="2743200"/>
            <a:ext cx="3728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Breast Cancer Overview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EC67-0DCC-F04F-8244-4B0F46609AE9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93186" name="Picture 2" descr="Image result for DNA mutations can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6257925" cy="469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0" y="6553200"/>
            <a:ext cx="1144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NCI.gov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551401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78594"/>
            <a:ext cx="8915400" cy="1714500"/>
          </a:xfrm>
        </p:spPr>
        <p:txBody>
          <a:bodyPr/>
          <a:lstStyle/>
          <a:p>
            <a:r>
              <a:rPr lang="en-US" sz="3200" b="1" dirty="0" smtClean="0"/>
              <a:t>Do DNA-based tests provide actionable results?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52EC67-0DCC-F04F-8244-4B0F46609AE9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9523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13012"/>
            <a:ext cx="6972637" cy="49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06848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184"/>
          <p:cNvSpPr>
            <a:spLocks noGrp="1"/>
          </p:cNvSpPr>
          <p:nvPr>
            <p:ph type="title"/>
          </p:nvPr>
        </p:nvSpPr>
        <p:spPr bwMode="auto">
          <a:xfrm>
            <a:off x="893763" y="179388"/>
            <a:ext cx="7358062" cy="114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 err="1">
                <a:latin typeface="Helvetica Light" charset="0"/>
                <a:ea typeface="Helvetica Light" charset="0"/>
                <a:cs typeface="Helvetica Light" charset="0"/>
              </a:rPr>
              <a:t>Oncotype</a:t>
            </a:r>
            <a:r>
              <a:rPr lang="en-US" altLang="en-US" sz="3600" b="1" dirty="0"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en-US" sz="3600" b="1" dirty="0" smtClean="0">
                <a:latin typeface="Helvetica Light" charset="0"/>
                <a:ea typeface="Helvetica Light" charset="0"/>
                <a:cs typeface="Helvetica Light" charset="0"/>
              </a:rPr>
              <a:t>DX: RNA based test</a:t>
            </a:r>
            <a:endParaRPr lang="en-US" altLang="en-US" sz="3600" b="1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2707" name="Screen Shot 2013-04-23 at 7.31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7463" y="1768475"/>
            <a:ext cx="6856412" cy="396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2708" name="Shape 186"/>
          <p:cNvSpPr>
            <a:spLocks noChangeArrowheads="1"/>
          </p:cNvSpPr>
          <p:nvPr/>
        </p:nvSpPr>
        <p:spPr bwMode="auto">
          <a:xfrm>
            <a:off x="6400800" y="6478128"/>
            <a:ext cx="2649724" cy="3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2000" i="1" dirty="0">
                <a:latin typeface="Helvetica Light" charset="0"/>
              </a:rPr>
              <a:t>Paik et al., NEJM 2004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125" y="533400"/>
            <a:ext cx="8397875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hape 193"/>
          <p:cNvSpPr>
            <a:spLocks noGrp="1"/>
          </p:cNvSpPr>
          <p:nvPr>
            <p:ph type="title"/>
          </p:nvPr>
        </p:nvSpPr>
        <p:spPr bwMode="auto">
          <a:xfrm>
            <a:off x="893763" y="179388"/>
            <a:ext cx="7358062" cy="10525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>
                <a:latin typeface="Helvetica Light" charset="0"/>
                <a:ea typeface="Helvetica Light" charset="0"/>
                <a:cs typeface="Helvetica Light" charset="0"/>
              </a:rPr>
              <a:t>Recurrence Score Predicts Recurrence</a:t>
            </a:r>
          </a:p>
        </p:txBody>
      </p:sp>
      <p:pic>
        <p:nvPicPr>
          <p:cNvPr id="75779" name="Screen Shot 2013-04-23 at 7.50.53 PM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819" y="1616075"/>
            <a:ext cx="5948362" cy="445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image.jpg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7813" y="1314450"/>
            <a:ext cx="6246812" cy="452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6803" name="Shape 205"/>
          <p:cNvSpPr>
            <a:spLocks noChangeArrowheads="1"/>
          </p:cNvSpPr>
          <p:nvPr/>
        </p:nvSpPr>
        <p:spPr bwMode="auto">
          <a:xfrm>
            <a:off x="6248400" y="6478128"/>
            <a:ext cx="2813050" cy="379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r" eaLnBrk="1" hangingPunct="1"/>
            <a:r>
              <a:rPr lang="en-US" altLang="en-US" sz="2000" i="1" dirty="0">
                <a:latin typeface="Helvetica Light" charset="0"/>
              </a:rPr>
              <a:t>Paik S et al</a:t>
            </a:r>
            <a:r>
              <a:rPr lang="en-US" altLang="en-US" sz="2000" i="1" dirty="0" smtClean="0">
                <a:latin typeface="Helvetica Light" charset="0"/>
              </a:rPr>
              <a:t>., </a:t>
            </a:r>
            <a:r>
              <a:rPr lang="en-US" altLang="en-US" sz="2000" i="1" dirty="0">
                <a:latin typeface="Helvetica Light" charset="0"/>
              </a:rPr>
              <a:t>JCO 2006</a:t>
            </a:r>
          </a:p>
        </p:txBody>
      </p:sp>
      <p:sp>
        <p:nvSpPr>
          <p:cNvPr id="76804" name="Shape 206"/>
          <p:cNvSpPr>
            <a:spLocks noGrp="1"/>
          </p:cNvSpPr>
          <p:nvPr>
            <p:ph type="title"/>
          </p:nvPr>
        </p:nvSpPr>
        <p:spPr bwMode="auto">
          <a:xfrm>
            <a:off x="238125" y="171450"/>
            <a:ext cx="8656638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600" b="1" dirty="0">
                <a:latin typeface="Helvetica Light" charset="0"/>
                <a:ea typeface="Helvetica Light" charset="0"/>
                <a:cs typeface="Helvetica Light" charset="0"/>
              </a:rPr>
              <a:t>Biomarkers identify subpopulations that will respond to therapy</a:t>
            </a:r>
          </a:p>
        </p:txBody>
      </p:sp>
      <p:sp>
        <p:nvSpPr>
          <p:cNvPr id="76805" name="Shape 207"/>
          <p:cNvSpPr>
            <a:spLocks noChangeArrowheads="1"/>
          </p:cNvSpPr>
          <p:nvPr/>
        </p:nvSpPr>
        <p:spPr bwMode="auto">
          <a:xfrm>
            <a:off x="3298825" y="2292299"/>
            <a:ext cx="1594948" cy="44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Helvetica Light" charset="0"/>
              </a:rPr>
              <a:t>All patients</a:t>
            </a:r>
          </a:p>
        </p:txBody>
      </p:sp>
      <p:sp>
        <p:nvSpPr>
          <p:cNvPr id="76806" name="Shape 208"/>
          <p:cNvSpPr>
            <a:spLocks noChangeArrowheads="1"/>
          </p:cNvSpPr>
          <p:nvPr/>
        </p:nvSpPr>
        <p:spPr bwMode="auto">
          <a:xfrm>
            <a:off x="6711950" y="2292350"/>
            <a:ext cx="1201738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Helvetica Light" charset="0"/>
              </a:rPr>
              <a:t>Low risk</a:t>
            </a:r>
          </a:p>
        </p:txBody>
      </p:sp>
      <p:sp>
        <p:nvSpPr>
          <p:cNvPr id="76807" name="Shape 209"/>
          <p:cNvSpPr>
            <a:spLocks noChangeArrowheads="1"/>
          </p:cNvSpPr>
          <p:nvPr/>
        </p:nvSpPr>
        <p:spPr bwMode="auto">
          <a:xfrm>
            <a:off x="2817813" y="4740275"/>
            <a:ext cx="2347912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Helvetica Light" charset="0"/>
              </a:rPr>
              <a:t>Intermediate risk</a:t>
            </a:r>
          </a:p>
        </p:txBody>
      </p:sp>
      <p:sp>
        <p:nvSpPr>
          <p:cNvPr id="76809" name="Shape 211"/>
          <p:cNvSpPr>
            <a:spLocks noChangeArrowheads="1"/>
          </p:cNvSpPr>
          <p:nvPr/>
        </p:nvSpPr>
        <p:spPr bwMode="auto">
          <a:xfrm>
            <a:off x="6707188" y="4740224"/>
            <a:ext cx="1287171" cy="44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699" tIns="35699" rIns="35699" bIns="35699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dirty="0">
                <a:latin typeface="Helvetica Light" charset="0"/>
              </a:rPr>
              <a:t>High risk</a:t>
            </a:r>
          </a:p>
        </p:txBody>
      </p:sp>
      <p:sp>
        <p:nvSpPr>
          <p:cNvPr id="212" name="Shape 212"/>
          <p:cNvSpPr/>
          <p:nvPr/>
        </p:nvSpPr>
        <p:spPr>
          <a:xfrm>
            <a:off x="4529138" y="1231900"/>
            <a:ext cx="285750" cy="39052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699" tIns="35699" rIns="35699" bIns="35699" anchor="ctr"/>
          <a:lstStyle/>
          <a:p>
            <a:pPr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Helvetica Light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213" name="Shape 213"/>
          <p:cNvSpPr/>
          <p:nvPr/>
        </p:nvSpPr>
        <p:spPr>
          <a:xfrm>
            <a:off x="4529138" y="3643313"/>
            <a:ext cx="285750" cy="38893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699" tIns="35699" rIns="35699" bIns="35699" anchor="ctr"/>
          <a:lstStyle/>
          <a:p>
            <a:pPr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Helvetica Light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1520825" y="3379788"/>
            <a:ext cx="6369050" cy="3222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5699" tIns="35699" rIns="35699" bIns="35699" anchor="ctr"/>
          <a:lstStyle/>
          <a:p>
            <a:pPr eaLnBrk="1" hangingPunct="1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40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Helvetica Light" charset="0"/>
              <a:ea typeface="ヒラギノ角ゴ ProN W3" pitchFamily="-84" charset="-128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3643" y="2221108"/>
            <a:ext cx="8209357" cy="6260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5699" tIns="35699" rIns="35699" bIns="35699" spcCol="26776" anchor="ctr">
            <a:spAutoFit/>
          </a:bodyPr>
          <a:lstStyle/>
          <a:p>
            <a:pPr eaLnBrk="1" hangingPunct="1">
              <a:defRPr/>
            </a:pPr>
            <a:r>
              <a:rPr lang="en-US" sz="1800" dirty="0" err="1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Oncotype</a:t>
            </a: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 </a:t>
            </a:r>
            <a:r>
              <a:rPr lang="en-US" sz="1800" dirty="0" err="1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Dx</a:t>
            </a: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 is a gene expression based biomarker of cancer recurrence and chemotherapy benefit.  What other types of biomarkers may be useful?</a:t>
            </a:r>
            <a:endParaRPr lang="en-US" sz="1800" dirty="0">
              <a:latin typeface="Helvetica Light" charset="0"/>
              <a:ea typeface="ヒラギノ角ゴ ProN W3" pitchFamily="-84" charset="-128"/>
              <a:sym typeface="Gill Sans"/>
            </a:endParaRPr>
          </a:p>
        </p:txBody>
      </p:sp>
      <p:sp>
        <p:nvSpPr>
          <p:cNvPr id="78852" name="TextBox 4"/>
          <p:cNvSpPr txBox="1">
            <a:spLocks noChangeArrowheads="1"/>
          </p:cNvSpPr>
          <p:nvPr/>
        </p:nvSpPr>
        <p:spPr bwMode="auto">
          <a:xfrm>
            <a:off x="3603625" y="914400"/>
            <a:ext cx="1619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Question: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D8CB-8C10-8B4C-9571-6E4F8DFCD15F}" type="slidenum">
              <a:rPr lang="en-US" altLang="en-US" smtClean="0"/>
              <a:pPr/>
              <a:t>37</a:t>
            </a:fld>
            <a:endParaRPr lang="en-US" altLang="en-US"/>
          </a:p>
        </p:txBody>
      </p:sp>
      <p:pic>
        <p:nvPicPr>
          <p:cNvPr id="96258" name="Picture 2" descr="Image result for breast cancer metastasis si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351976"/>
            <a:ext cx="8773441" cy="574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29000" y="6477000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hlinkClick r:id="rId3"/>
              </a:rPr>
              <a:t>https://doi.org/10.1038/s41698-018-0047-0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7423415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83" y="1089025"/>
            <a:ext cx="3903892" cy="313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52400" y="4343400"/>
            <a:ext cx="4572000" cy="2439988"/>
            <a:chOff x="-53975" y="4433888"/>
            <a:chExt cx="4572000" cy="2439988"/>
          </a:xfrm>
        </p:grpSpPr>
        <p:pic>
          <p:nvPicPr>
            <p:cNvPr id="86033" name="Picture 2" descr="Screen shot 2012-11-27 at 3.09.26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38" y="4433888"/>
              <a:ext cx="4119562" cy="21336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034" name="Rectangle 5"/>
            <p:cNvSpPr>
              <a:spLocks noChangeArrowheads="1"/>
            </p:cNvSpPr>
            <p:nvPr/>
          </p:nvSpPr>
          <p:spPr bwMode="auto">
            <a:xfrm>
              <a:off x="-53975" y="6567488"/>
              <a:ext cx="4572000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algn="ctr" eaLnBrk="1" hangingPunct="1"/>
              <a:r>
                <a:rPr lang="cs-CZ" altLang="en-US" sz="1400" i="1" dirty="0">
                  <a:latin typeface="Helvetica Light" charset="0"/>
                </a:rPr>
                <a:t>N </a:t>
              </a:r>
              <a:r>
                <a:rPr lang="cs-CZ" altLang="en-US" sz="1400" i="1" dirty="0" err="1">
                  <a:latin typeface="Helvetica Light" charset="0"/>
                </a:rPr>
                <a:t>Engl</a:t>
              </a:r>
              <a:r>
                <a:rPr lang="cs-CZ" altLang="en-US" sz="1400" i="1" dirty="0">
                  <a:latin typeface="Helvetica Light" charset="0"/>
                </a:rPr>
                <a:t> J Med 364;26 </a:t>
              </a:r>
              <a:r>
                <a:rPr lang="en-US" altLang="en-US" sz="1400" i="1" dirty="0">
                  <a:latin typeface="Helvetica Light" charset="0"/>
                </a:rPr>
                <a:t>, </a:t>
              </a:r>
              <a:r>
                <a:rPr lang="cs-CZ" altLang="en-US" sz="1400" i="1" dirty="0">
                  <a:latin typeface="Helvetica Light" charset="0"/>
                </a:rPr>
                <a:t>2011</a:t>
              </a:r>
              <a:endParaRPr lang="en-US" altLang="en-US" sz="1400" i="1" dirty="0">
                <a:latin typeface="Helvetica Light" charset="0"/>
              </a:endParaRPr>
            </a:p>
          </p:txBody>
        </p:sp>
      </p:grpSp>
      <p:sp>
        <p:nvSpPr>
          <p:cNvPr id="86020" name="TextBox 16"/>
          <p:cNvSpPr txBox="1">
            <a:spLocks noChangeArrowheads="1"/>
          </p:cNvSpPr>
          <p:nvPr/>
        </p:nvSpPr>
        <p:spPr bwMode="auto">
          <a:xfrm>
            <a:off x="2773442" y="4278913"/>
            <a:ext cx="1569958" cy="369287"/>
          </a:xfrm>
          <a:prstGeom prst="rect">
            <a:avLst/>
          </a:prstGeom>
          <a:noFill/>
          <a:ln>
            <a:noFill/>
          </a:ln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1800" b="1" dirty="0" err="1">
                <a:solidFill>
                  <a:srgbClr val="800000"/>
                </a:solidFill>
                <a:latin typeface="Helvetica Light" charset="0"/>
              </a:rPr>
              <a:t>Vemurafenib</a:t>
            </a:r>
            <a:endParaRPr lang="en-US" altLang="en-US" sz="1800" b="1" dirty="0">
              <a:solidFill>
                <a:srgbClr val="800000"/>
              </a:solidFill>
              <a:latin typeface="Helvetica Light" charset="0"/>
            </a:endParaRPr>
          </a:p>
        </p:txBody>
      </p:sp>
      <p:sp>
        <p:nvSpPr>
          <p:cNvPr id="86021" name="TextBox 19"/>
          <p:cNvSpPr txBox="1">
            <a:spLocks noChangeArrowheads="1"/>
          </p:cNvSpPr>
          <p:nvPr/>
        </p:nvSpPr>
        <p:spPr bwMode="auto">
          <a:xfrm>
            <a:off x="1573213" y="762000"/>
            <a:ext cx="1313093" cy="36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b="1" dirty="0">
                <a:latin typeface="Helvetica Light" charset="0"/>
              </a:rPr>
              <a:t>Melanoma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867275" y="860425"/>
            <a:ext cx="4124325" cy="5910263"/>
            <a:chOff x="4724400" y="914400"/>
            <a:chExt cx="4124333" cy="5910065"/>
          </a:xfrm>
        </p:grpSpPr>
        <p:grpSp>
          <p:nvGrpSpPr>
            <p:cNvPr id="86024" name="Group 528"/>
            <p:cNvGrpSpPr>
              <a:grpSpLocks/>
            </p:cNvGrpSpPr>
            <p:nvPr/>
          </p:nvGrpSpPr>
          <p:grpSpPr bwMode="auto">
            <a:xfrm>
              <a:off x="4800600" y="1235627"/>
              <a:ext cx="3990975" cy="2552085"/>
              <a:chOff x="0" y="-11"/>
              <a:chExt cx="3125" cy="1832"/>
            </a:xfrm>
          </p:grpSpPr>
          <p:sp>
            <p:nvSpPr>
              <p:cNvPr id="11" name="Rectangle 526"/>
              <p:cNvSpPr>
                <a:spLocks/>
              </p:cNvSpPr>
              <p:nvPr/>
            </p:nvSpPr>
            <p:spPr bwMode="auto">
              <a:xfrm>
                <a:off x="5" y="-11"/>
                <a:ext cx="3118" cy="18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38100" dist="25399" dir="5400000" algn="ctr" rotWithShape="0">
                  <a:schemeClr val="bg2">
                    <a:alpha val="34998"/>
                  </a:schemeClr>
                </a:outerShdw>
              </a:effectLst>
            </p:spPr>
            <p:txBody>
              <a:bodyPr lIns="0" tIns="0" rIns="0" bIns="0"/>
              <a:lstStyle/>
              <a:p>
                <a:pPr eaLnBrk="1" hangingPunct="1"/>
                <a:endParaRPr lang="x-none" altLang="x-none" dirty="0">
                  <a:latin typeface="Helvetica Light" charset="0"/>
                </a:endParaRPr>
              </a:p>
            </p:txBody>
          </p:sp>
          <p:pic>
            <p:nvPicPr>
              <p:cNvPr id="86032" name="Picture 527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71"/>
                <a:ext cx="3125" cy="17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6025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4191000"/>
              <a:ext cx="3973513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026" name="TextBox 14"/>
            <p:cNvSpPr txBox="1">
              <a:spLocks noChangeArrowheads="1"/>
            </p:cNvSpPr>
            <p:nvPr/>
          </p:nvSpPr>
          <p:spPr bwMode="auto">
            <a:xfrm>
              <a:off x="5410200" y="914400"/>
              <a:ext cx="2932219" cy="338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Helvetica Light" charset="0"/>
                </a:rPr>
                <a:t>Non Small Cell Lung Cancer</a:t>
              </a:r>
            </a:p>
          </p:txBody>
        </p:sp>
        <p:sp>
          <p:nvSpPr>
            <p:cNvPr id="86027" name="TextBox 15"/>
            <p:cNvSpPr txBox="1">
              <a:spLocks noChangeArrowheads="1"/>
            </p:cNvSpPr>
            <p:nvPr/>
          </p:nvSpPr>
          <p:spPr bwMode="auto">
            <a:xfrm>
              <a:off x="5715000" y="3863876"/>
              <a:ext cx="220765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600" b="1" dirty="0">
                  <a:latin typeface="Helvetica Light" charset="0"/>
                </a:rPr>
                <a:t>Her2+ Breast Cancer</a:t>
              </a:r>
            </a:p>
          </p:txBody>
        </p:sp>
        <p:sp>
          <p:nvSpPr>
            <p:cNvPr id="86028" name="TextBox 17"/>
            <p:cNvSpPr txBox="1">
              <a:spLocks noChangeArrowheads="1"/>
            </p:cNvSpPr>
            <p:nvPr/>
          </p:nvSpPr>
          <p:spPr bwMode="auto">
            <a:xfrm>
              <a:off x="6029328" y="4126468"/>
              <a:ext cx="1595696" cy="36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b="1" dirty="0" err="1">
                  <a:solidFill>
                    <a:srgbClr val="008000"/>
                  </a:solidFill>
                  <a:latin typeface="Helvetica Light" charset="0"/>
                </a:rPr>
                <a:t>Trastuzamab</a:t>
              </a:r>
              <a:endParaRPr lang="en-US" altLang="en-US" sz="1800" b="1" dirty="0">
                <a:solidFill>
                  <a:srgbClr val="008000"/>
                </a:solidFill>
                <a:latin typeface="Helvetica Light" charset="0"/>
              </a:endParaRPr>
            </a:p>
          </p:txBody>
        </p:sp>
        <p:sp>
          <p:nvSpPr>
            <p:cNvPr id="86029" name="TextBox 18"/>
            <p:cNvSpPr txBox="1">
              <a:spLocks noChangeArrowheads="1"/>
            </p:cNvSpPr>
            <p:nvPr/>
          </p:nvSpPr>
          <p:spPr bwMode="auto">
            <a:xfrm>
              <a:off x="7705731" y="1196966"/>
              <a:ext cx="1120822" cy="369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800" b="1" dirty="0" err="1">
                  <a:solidFill>
                    <a:srgbClr val="000090"/>
                  </a:solidFill>
                  <a:latin typeface="Helvetica Light" charset="0"/>
                </a:rPr>
                <a:t>Gefitinib</a:t>
              </a:r>
              <a:endParaRPr lang="en-US" altLang="en-US" sz="1800" b="1" dirty="0">
                <a:solidFill>
                  <a:srgbClr val="000090"/>
                </a:solidFill>
                <a:latin typeface="Helvetica Light" charset="0"/>
              </a:endParaRPr>
            </a:p>
          </p:txBody>
        </p:sp>
        <p:sp>
          <p:nvSpPr>
            <p:cNvPr id="86030" name="TextBox 21"/>
            <p:cNvSpPr txBox="1">
              <a:spLocks noChangeArrowheads="1"/>
            </p:cNvSpPr>
            <p:nvPr/>
          </p:nvSpPr>
          <p:spPr bwMode="auto">
            <a:xfrm>
              <a:off x="4724400" y="6516688"/>
              <a:ext cx="4124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/>
              <a:r>
                <a:rPr lang="en-US" altLang="en-US" sz="1400" i="1" dirty="0">
                  <a:latin typeface="Helvetica Light" charset="0"/>
                </a:rPr>
                <a:t>European Journal of Cancer, Vol 37. </a:t>
              </a:r>
              <a:r>
                <a:rPr lang="en-US" altLang="en-US" sz="1400" i="1" dirty="0" err="1">
                  <a:latin typeface="Helvetica Light" charset="0"/>
                </a:rPr>
                <a:t>Supp</a:t>
              </a:r>
              <a:r>
                <a:rPr lang="en-US" altLang="en-US" sz="1400" i="1" dirty="0">
                  <a:latin typeface="Helvetica Light" charset="0"/>
                </a:rPr>
                <a:t> 1.2001</a:t>
              </a:r>
            </a:p>
          </p:txBody>
        </p:sp>
      </p:grpSp>
      <p:sp>
        <p:nvSpPr>
          <p:cNvPr id="86023" name="TextBox 2"/>
          <p:cNvSpPr txBox="1">
            <a:spLocks noChangeArrowheads="1"/>
          </p:cNvSpPr>
          <p:nvPr/>
        </p:nvSpPr>
        <p:spPr bwMode="auto">
          <a:xfrm>
            <a:off x="-12700" y="0"/>
            <a:ext cx="9156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b="1" dirty="0">
                <a:latin typeface="Helvetica Light" charset="0"/>
              </a:rPr>
              <a:t>Targeted Therapies Improve Patient Outcome, But Often Fail to Cure Advanced Stage Cancer</a:t>
            </a:r>
          </a:p>
        </p:txBody>
      </p:sp>
    </p:spTree>
    <p:extLst>
      <p:ext uri="{BB962C8B-B14F-4D97-AF65-F5344CB8AC3E}">
        <p14:creationId xmlns:p14="http://schemas.microsoft.com/office/powerpoint/2010/main" val="166804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06043" y="2512008"/>
            <a:ext cx="8209357" cy="3490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spcFirstLastPara="1" lIns="35699" tIns="35699" rIns="35699" bIns="35699" spcCol="26776" anchor="ctr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Helvetica Light" charset="0"/>
                <a:ea typeface="ヒラギノ角ゴ ProN W3" pitchFamily="-84" charset="-128"/>
                <a:sym typeface="Arial" panose="020B0604020202020204" pitchFamily="34" charset="0"/>
              </a:rPr>
              <a:t>Why aren’t these drug regimens curing patients?</a:t>
            </a:r>
            <a:endParaRPr lang="en-US" sz="1800" dirty="0">
              <a:latin typeface="Helvetica Light" charset="0"/>
              <a:ea typeface="ヒラギノ角ゴ ProN W3" pitchFamily="-84" charset="-128"/>
              <a:sym typeface="Gill Sans"/>
            </a:endParaRPr>
          </a:p>
        </p:txBody>
      </p:sp>
      <p:sp>
        <p:nvSpPr>
          <p:cNvPr id="87044" name="TextBox 9"/>
          <p:cNvSpPr txBox="1">
            <a:spLocks noChangeArrowheads="1"/>
          </p:cNvSpPr>
          <p:nvPr/>
        </p:nvSpPr>
        <p:spPr bwMode="auto">
          <a:xfrm>
            <a:off x="3756025" y="1066800"/>
            <a:ext cx="16193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Question: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731"/>
          <p:cNvSpPr txBox="1">
            <a:spLocks noChangeArrowheads="1"/>
          </p:cNvSpPr>
          <p:nvPr/>
        </p:nvSpPr>
        <p:spPr bwMode="auto">
          <a:xfrm>
            <a:off x="152400" y="279400"/>
            <a:ext cx="8839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3200" b="1" dirty="0">
                <a:solidFill>
                  <a:schemeClr val="tx1"/>
                </a:solidFill>
                <a:latin typeface="Helvetica Light" charset="0"/>
              </a:rPr>
              <a:t>Most Common Cancer Types in U.S.</a:t>
            </a:r>
          </a:p>
        </p:txBody>
      </p:sp>
      <p:pic>
        <p:nvPicPr>
          <p:cNvPr id="33795" name="Shape 732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64563" cy="473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Shape 733"/>
          <p:cNvSpPr txBox="1">
            <a:spLocks noChangeArrowheads="1"/>
          </p:cNvSpPr>
          <p:nvPr/>
        </p:nvSpPr>
        <p:spPr bwMode="auto">
          <a:xfrm>
            <a:off x="0" y="6513513"/>
            <a:ext cx="906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>
              <a:buSzPct val="25000"/>
            </a:pPr>
            <a:r>
              <a:rPr lang="en-US" altLang="en-US" sz="1200" i="1" dirty="0">
                <a:solidFill>
                  <a:srgbClr val="A5A5A5"/>
                </a:solidFill>
                <a:latin typeface="Helvetica Light" charset="0"/>
              </a:rPr>
              <a:t>Source: http://</a:t>
            </a:r>
            <a:r>
              <a:rPr lang="en-US" altLang="en-US" sz="1200" i="1" dirty="0" err="1">
                <a:solidFill>
                  <a:srgbClr val="A5A5A5"/>
                </a:solidFill>
                <a:latin typeface="Helvetica Light" charset="0"/>
              </a:rPr>
              <a:t>seer.cancer.gov</a:t>
            </a:r>
            <a:r>
              <a:rPr lang="en-US" altLang="en-US" sz="1200" i="1" dirty="0">
                <a:solidFill>
                  <a:srgbClr val="A5A5A5"/>
                </a:solidFill>
                <a:latin typeface="Helvetica Light" charset="0"/>
              </a:rPr>
              <a:t>/</a:t>
            </a:r>
            <a:r>
              <a:rPr lang="en-US" altLang="en-US" sz="1200" i="1" dirty="0" err="1">
                <a:solidFill>
                  <a:srgbClr val="A5A5A5"/>
                </a:solidFill>
                <a:latin typeface="Helvetica Light" charset="0"/>
              </a:rPr>
              <a:t>statfacts</a:t>
            </a:r>
            <a:endParaRPr lang="en-US" altLang="en-US" sz="1200" i="1" dirty="0">
              <a:solidFill>
                <a:srgbClr val="A5A5A5"/>
              </a:solidFill>
              <a:latin typeface="Helvetica Ligh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object 2"/>
          <p:cNvSpPr>
            <a:spLocks noChangeArrowheads="1"/>
          </p:cNvSpPr>
          <p:nvPr/>
        </p:nvSpPr>
        <p:spPr bwMode="auto">
          <a:xfrm>
            <a:off x="1955800" y="2597150"/>
            <a:ext cx="1016000" cy="719138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x-none" altLang="x-none" sz="1800" dirty="0">
              <a:latin typeface="Helvetica Light" charset="0"/>
            </a:endParaRPr>
          </a:p>
        </p:txBody>
      </p:sp>
      <p:sp>
        <p:nvSpPr>
          <p:cNvPr id="88067" name="object 3"/>
          <p:cNvSpPr>
            <a:spLocks/>
          </p:cNvSpPr>
          <p:nvPr/>
        </p:nvSpPr>
        <p:spPr bwMode="auto">
          <a:xfrm>
            <a:off x="3270250" y="2886075"/>
            <a:ext cx="2484438" cy="0"/>
          </a:xfrm>
          <a:custGeom>
            <a:avLst/>
            <a:gdLst>
              <a:gd name="T0" fmla="*/ 0 w 3312159"/>
              <a:gd name="T1" fmla="*/ 3312172 w 3312159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3312159">
                <a:moveTo>
                  <a:pt x="0" y="0"/>
                </a:moveTo>
                <a:lnTo>
                  <a:pt x="3312172" y="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Helvetica Light" charset="0"/>
            </a:endParaRPr>
          </a:p>
        </p:txBody>
      </p:sp>
      <p:sp>
        <p:nvSpPr>
          <p:cNvPr id="88068" name="object 4"/>
          <p:cNvSpPr>
            <a:spLocks/>
          </p:cNvSpPr>
          <p:nvPr/>
        </p:nvSpPr>
        <p:spPr bwMode="auto">
          <a:xfrm>
            <a:off x="5697538" y="2852738"/>
            <a:ext cx="57150" cy="66675"/>
          </a:xfrm>
          <a:custGeom>
            <a:avLst/>
            <a:gdLst>
              <a:gd name="T0" fmla="*/ 0 w 76200"/>
              <a:gd name="T1" fmla="*/ 0 h 88900"/>
              <a:gd name="T2" fmla="*/ 76200 w 76200"/>
              <a:gd name="T3" fmla="*/ 44450 h 88900"/>
              <a:gd name="T4" fmla="*/ 0 w 76200"/>
              <a:gd name="T5" fmla="*/ 88900 h 88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200" h="88900">
                <a:moveTo>
                  <a:pt x="0" y="0"/>
                </a:moveTo>
                <a:lnTo>
                  <a:pt x="76200" y="44450"/>
                </a:lnTo>
                <a:lnTo>
                  <a:pt x="0" y="88900"/>
                </a:lnTo>
              </a:path>
            </a:pathLst>
          </a:cu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>
              <a:latin typeface="Helvetica Light" charset="0"/>
            </a:endParaRPr>
          </a:p>
        </p:txBody>
      </p:sp>
      <p:sp>
        <p:nvSpPr>
          <p:cNvPr id="88069" name="object 5"/>
          <p:cNvSpPr>
            <a:spLocks noChangeArrowheads="1"/>
          </p:cNvSpPr>
          <p:nvPr/>
        </p:nvSpPr>
        <p:spPr bwMode="auto">
          <a:xfrm>
            <a:off x="6146800" y="2557463"/>
            <a:ext cx="704850" cy="68421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eaLnBrk="1" hangingPunct="1"/>
            <a:endParaRPr lang="x-none" altLang="x-none" sz="1800" dirty="0">
              <a:latin typeface="Helvetica Light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8538" y="3586163"/>
            <a:ext cx="6919912" cy="123110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953" algn="ctr" eaLnBrk="1" hangingPunct="1">
              <a:defRPr/>
            </a:pP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tum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h</a:t>
            </a:r>
            <a:r>
              <a:rPr sz="2000" spc="-23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26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3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gene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i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ty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23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3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v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l</a:t>
            </a:r>
            <a:r>
              <a:rPr sz="2000" spc="-3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v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s</a:t>
            </a:r>
          </a:p>
          <a:p>
            <a:pPr eaLnBrk="1" hangingPunct="1">
              <a:spcBef>
                <a:spcPts val="4"/>
              </a:spcBef>
              <a:defRPr/>
            </a:pPr>
            <a:endParaRPr sz="2000" dirty="0">
              <a:latin typeface="Helvetica Light" charset="0"/>
              <a:ea typeface="Helvetica Light" charset="0"/>
              <a:cs typeface="Helvetica Light" charset="0"/>
              <a:sym typeface="Arial" panose="020B0604020202020204" pitchFamily="34" charset="0"/>
            </a:endParaRPr>
          </a:p>
          <a:p>
            <a:pPr algn="ctr" eaLnBrk="1" hangingPunct="1">
              <a:defRPr/>
            </a:pP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c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h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p</a:t>
            </a:r>
            <a:r>
              <a:rPr sz="2000" spc="-19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ti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19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n</a:t>
            </a:r>
            <a:r>
              <a:rPr sz="2000" spc="53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2000" spc="-116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’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s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tum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h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as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11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the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po</a:t>
            </a:r>
            <a:r>
              <a:rPr sz="2000" spc="-19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19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n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tial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3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f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 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un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i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qu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23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2000" spc="-3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v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l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ut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i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on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spc="-11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y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 </a:t>
            </a:r>
            <a:r>
              <a:rPr sz="200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2000" spc="-49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aj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ec</a:t>
            </a:r>
            <a:r>
              <a:rPr sz="2000" spc="-26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2000" spc="-15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o</a:t>
            </a:r>
            <a:r>
              <a:rPr sz="200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r</a:t>
            </a:r>
            <a:r>
              <a:rPr sz="2000" spc="-11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y</a:t>
            </a:r>
            <a:endParaRPr sz="2000" dirty="0">
              <a:latin typeface="Helvetica Light" charset="0"/>
              <a:ea typeface="Helvetica Light" charset="0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70350" y="2705101"/>
            <a:ext cx="958850" cy="207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9525" eaLnBrk="1" hangingPunct="1">
              <a:defRPr/>
            </a:pPr>
            <a:r>
              <a:rPr sz="1350" spc="-4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tr</a:t>
            </a:r>
            <a:r>
              <a:rPr sz="135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ea</a:t>
            </a:r>
            <a:r>
              <a:rPr sz="1350" spc="-8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t</a:t>
            </a:r>
            <a:r>
              <a:rPr sz="1350" spc="-11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m</a:t>
            </a:r>
            <a:r>
              <a:rPr sz="1350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e</a:t>
            </a:r>
            <a:r>
              <a:rPr sz="1350" spc="-11" dirty="0">
                <a:latin typeface="Helvetica Light" charset="0"/>
                <a:ea typeface="Helvetica Light" charset="0"/>
                <a:cs typeface="Helvetica Light" charset="0"/>
                <a:sym typeface="Arial" panose="020B0604020202020204" pitchFamily="34" charset="0"/>
              </a:rPr>
              <a:t>nt</a:t>
            </a:r>
            <a:endParaRPr sz="1350" dirty="0">
              <a:latin typeface="Helvetica Light" charset="0"/>
              <a:ea typeface="Helvetica Light" charset="0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88072" name="TextBox 7"/>
          <p:cNvSpPr txBox="1">
            <a:spLocks noChangeArrowheads="1"/>
          </p:cNvSpPr>
          <p:nvPr/>
        </p:nvSpPr>
        <p:spPr bwMode="auto">
          <a:xfrm>
            <a:off x="1371600" y="1143000"/>
            <a:ext cx="67393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 dirty="0">
                <a:latin typeface="Helvetica Light" charset="0"/>
              </a:rPr>
              <a:t>Tumor </a:t>
            </a:r>
            <a:r>
              <a:rPr lang="en-US" altLang="x-none" b="1" dirty="0" err="1">
                <a:latin typeface="Helvetica Light" charset="0"/>
              </a:rPr>
              <a:t>subclone</a:t>
            </a:r>
            <a:r>
              <a:rPr lang="en-US" altLang="x-none" b="1" dirty="0">
                <a:latin typeface="Helvetica Light" charset="0"/>
              </a:rPr>
              <a:t> heterogeneity and evolution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/>
          </p:cNvSpPr>
          <p:nvPr/>
        </p:nvSpPr>
        <p:spPr bwMode="auto">
          <a:xfrm>
            <a:off x="0" y="228600"/>
            <a:ext cx="91567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 marL="39688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sz="2800">
                <a:solidFill>
                  <a:srgbClr val="0D0D0D"/>
                </a:solidFill>
                <a:latin typeface="Arial Bold" charset="0"/>
                <a:ea typeface="MS PGothic" charset="-128"/>
                <a:sym typeface="Arial Bold" charset="0"/>
              </a:rPr>
              <a:t>SUMMARY</a:t>
            </a:r>
          </a:p>
        </p:txBody>
      </p:sp>
      <p:sp>
        <p:nvSpPr>
          <p:cNvPr id="91139" name="Rectangle 2"/>
          <p:cNvSpPr>
            <a:spLocks/>
          </p:cNvSpPr>
          <p:nvPr/>
        </p:nvSpPr>
        <p:spPr bwMode="auto">
          <a:xfrm>
            <a:off x="381000" y="1219200"/>
            <a:ext cx="8483600" cy="328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19" bIns="0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marL="342900" indent="-342900" eaLnBrk="1" hangingPunct="1">
              <a:buAutoNum type="arabicPeriod"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Genomic </a:t>
            </a:r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data can predict patient </a:t>
            </a: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outcomes</a:t>
            </a: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chemeClr val="tx1"/>
              </a:solidFill>
              <a:latin typeface="Helvetica Light" charset="0"/>
              <a:ea typeface="MS PGothic" charset="-128"/>
            </a:endParaRPr>
          </a:p>
          <a:p>
            <a:pPr marL="342900" indent="-342900" eaLnBrk="1" hangingPunct="1">
              <a:buAutoNum type="arabicPeriod"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Confounding </a:t>
            </a:r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variables are important to control for in complex </a:t>
            </a: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datasets</a:t>
            </a: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chemeClr val="tx1"/>
              </a:solidFill>
              <a:latin typeface="Helvetica Light" charset="0"/>
              <a:ea typeface="MS PGothic" charset="-128"/>
            </a:endParaRPr>
          </a:p>
          <a:p>
            <a:pPr marL="342900" indent="-342900" eaLnBrk="1" hangingPunct="1">
              <a:buAutoNum type="arabicPeriod"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Biomarkers </a:t>
            </a:r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related to tumor subtypes can predict drug </a:t>
            </a: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response</a:t>
            </a:r>
          </a:p>
          <a:p>
            <a:pPr marL="342900" indent="-342900" eaLnBrk="1" hangingPunct="1">
              <a:buAutoNum type="arabicPeriod"/>
            </a:pPr>
            <a:endParaRPr lang="en-US" altLang="en-US" sz="1800" dirty="0">
              <a:solidFill>
                <a:schemeClr val="tx1"/>
              </a:solidFill>
              <a:latin typeface="Helvetica Light" charset="0"/>
              <a:ea typeface="MS PGothic" charset="-128"/>
            </a:endParaRPr>
          </a:p>
          <a:p>
            <a:pPr marL="342900" indent="-342900" eaLnBrk="1" hangingPunct="1">
              <a:buAutoNum type="arabicPeriod"/>
            </a:pPr>
            <a:r>
              <a:rPr lang="en-US" altLang="en-US" sz="1800" dirty="0" smtClean="0">
                <a:solidFill>
                  <a:schemeClr val="tx1"/>
                </a:solidFill>
                <a:latin typeface="Helvetica Light" charset="0"/>
                <a:ea typeface="MS PGothic" charset="-128"/>
              </a:rPr>
              <a:t>Future </a:t>
            </a:r>
            <a:r>
              <a:rPr lang="en-US" altLang="en-US" sz="1800" dirty="0">
                <a:solidFill>
                  <a:schemeClr val="tx1"/>
                </a:solidFill>
                <a:latin typeface="Helvetica Light" charset="0"/>
                <a:ea typeface="MS PGothic" charset="-128"/>
              </a:rPr>
              <a:t>efforts need to account for additional cancer features, such as heterogeneity and plasticity</a:t>
            </a:r>
            <a:endParaRPr lang="en-US" altLang="en-US" sz="1800" dirty="0">
              <a:latin typeface="Helvetica Ligh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Box 1"/>
          <p:cNvSpPr txBox="1">
            <a:spLocks noChangeArrowheads="1"/>
          </p:cNvSpPr>
          <p:nvPr/>
        </p:nvSpPr>
        <p:spPr bwMode="auto">
          <a:xfrm>
            <a:off x="2133600" y="1981200"/>
            <a:ext cx="48387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397" tIns="45698" rIns="91397" bIns="45698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/>
            <a:r>
              <a:rPr lang="en-US" altLang="en-US" dirty="0">
                <a:latin typeface="Helvetica Light" charset="0"/>
              </a:rPr>
              <a:t>Thank You!</a:t>
            </a:r>
          </a:p>
          <a:p>
            <a:pPr algn="ctr" eaLnBrk="1" hangingPunct="1"/>
            <a:endParaRPr lang="en-US" altLang="en-US" dirty="0">
              <a:latin typeface="Helvetica Light" charset="0"/>
            </a:endParaRPr>
          </a:p>
          <a:p>
            <a:pPr algn="ctr" eaLnBrk="1" hangingPunct="1"/>
            <a:r>
              <a:rPr lang="en-US" altLang="en-US" dirty="0">
                <a:latin typeface="Helvetica Light" charset="0"/>
              </a:rPr>
              <a:t>Please contact me with questions:</a:t>
            </a:r>
          </a:p>
          <a:p>
            <a:pPr algn="ctr" eaLnBrk="1" hangingPunct="1"/>
            <a:r>
              <a:rPr lang="en-US" altLang="en-US" dirty="0" smtClean="0">
                <a:latin typeface="Helvetica Light" charset="0"/>
              </a:rPr>
              <a:t>abild@coh.org</a:t>
            </a:r>
            <a:endParaRPr lang="en-US" altLang="en-US" dirty="0">
              <a:latin typeface="Helvetica Light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 bwMode="auto">
          <a:xfrm>
            <a:off x="679450" y="955675"/>
            <a:ext cx="7886700" cy="5667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x-none" sz="2400" b="1" dirty="0">
                <a:latin typeface="Helvetica Light" charset="0"/>
                <a:ea typeface="Helvetica Light" charset="0"/>
                <a:cs typeface="Helvetica Light" charset="0"/>
              </a:rPr>
              <a:t>Longitudinal evolution of a breast cancer patient</a:t>
            </a:r>
          </a:p>
        </p:txBody>
      </p:sp>
      <p:sp>
        <p:nvSpPr>
          <p:cNvPr id="90115" name="TextBox 33"/>
          <p:cNvSpPr txBox="1">
            <a:spLocks noChangeArrowheads="1"/>
          </p:cNvSpPr>
          <p:nvPr/>
        </p:nvSpPr>
        <p:spPr bwMode="auto">
          <a:xfrm>
            <a:off x="482600" y="5735638"/>
            <a:ext cx="82461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sz="1800" dirty="0">
                <a:latin typeface="Helvetica Light" charset="0"/>
              </a:rPr>
              <a:t>Total of ~15000 variants, ~3,000 variants evolving over time (~26 total coding)</a:t>
            </a:r>
          </a:p>
        </p:txBody>
      </p:sp>
      <p:pic>
        <p:nvPicPr>
          <p:cNvPr id="90116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0025" y="5002213"/>
            <a:ext cx="179388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" name="TextBox 93"/>
          <p:cNvSpPr txBox="1">
            <a:spLocks noChangeArrowheads="1"/>
          </p:cNvSpPr>
          <p:nvPr/>
        </p:nvSpPr>
        <p:spPr bwMode="auto">
          <a:xfrm>
            <a:off x="7780337" y="4953000"/>
            <a:ext cx="1211263" cy="661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altLang="x-none" sz="1600" dirty="0">
                <a:latin typeface="Helvetica Light" charset="0"/>
                <a:ea typeface="Helvetica Light" charset="0"/>
                <a:cs typeface="Helvetica Light" charset="0"/>
              </a:rPr>
              <a:t> = </a:t>
            </a:r>
            <a:r>
              <a:rPr lang="en-US" altLang="x-none" sz="1050" dirty="0">
                <a:latin typeface="Helvetica Light" charset="0"/>
                <a:ea typeface="Helvetica Light" charset="0"/>
                <a:cs typeface="Helvetica Light" charset="0"/>
              </a:rPr>
              <a:t>mutations present at every </a:t>
            </a:r>
            <a:r>
              <a:rPr lang="en-US" altLang="x-none" sz="1050" dirty="0" err="1">
                <a:latin typeface="Helvetica Light" charset="0"/>
                <a:ea typeface="Helvetica Light" charset="0"/>
                <a:cs typeface="Helvetica Light" charset="0"/>
              </a:rPr>
              <a:t>timepoint</a:t>
            </a:r>
            <a:endParaRPr lang="en-US" altLang="x-none" sz="1050" dirty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graphicFrame>
        <p:nvGraphicFramePr>
          <p:cNvPr id="90118" name="Object 2"/>
          <p:cNvGraphicFramePr>
            <a:graphicFrameLocks noChangeAspect="1"/>
          </p:cNvGraphicFramePr>
          <p:nvPr/>
        </p:nvGraphicFramePr>
        <p:xfrm>
          <a:off x="679450" y="1811338"/>
          <a:ext cx="7740650" cy="284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1" name="Image" r:id="rId4" imgW="11777496" imgH="4334265" progId="Photoshop.Image.15">
                  <p:embed/>
                </p:oleObj>
              </mc:Choice>
              <mc:Fallback>
                <p:oleObj name="Image" r:id="rId4" imgW="11777496" imgH="4334265" progId="Photoshop.Image.1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1811338"/>
                        <a:ext cx="7740650" cy="2849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739"/>
          <p:cNvSpPr txBox="1">
            <a:spLocks noChangeArrowheads="1"/>
          </p:cNvSpPr>
          <p:nvPr/>
        </p:nvSpPr>
        <p:spPr bwMode="auto">
          <a:xfrm>
            <a:off x="-152400" y="279400"/>
            <a:ext cx="8839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3000" dirty="0">
                <a:solidFill>
                  <a:srgbClr val="FFFFFF"/>
                </a:solidFill>
                <a:latin typeface="Helvetica Light" charset="0"/>
              </a:rPr>
              <a:t>The Situation Is Getting Better…Gradually</a:t>
            </a:r>
          </a:p>
        </p:txBody>
      </p:sp>
      <p:sp>
        <p:nvSpPr>
          <p:cNvPr id="35843" name="Shape 740"/>
          <p:cNvSpPr txBox="1">
            <a:spLocks noChangeArrowheads="1"/>
          </p:cNvSpPr>
          <p:nvPr/>
        </p:nvSpPr>
        <p:spPr bwMode="auto">
          <a:xfrm>
            <a:off x="0" y="6513513"/>
            <a:ext cx="9067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>
              <a:buSzPct val="25000"/>
            </a:pPr>
            <a:r>
              <a:rPr lang="en-US" altLang="en-US" sz="1200" i="1" dirty="0">
                <a:solidFill>
                  <a:srgbClr val="A5A5A5"/>
                </a:solidFill>
                <a:latin typeface="Helvetica Light" charset="0"/>
              </a:rPr>
              <a:t>Source: http://</a:t>
            </a:r>
            <a:r>
              <a:rPr lang="en-US" altLang="en-US" sz="1200" i="1" dirty="0" err="1">
                <a:solidFill>
                  <a:srgbClr val="A5A5A5"/>
                </a:solidFill>
                <a:latin typeface="Helvetica Light" charset="0"/>
              </a:rPr>
              <a:t>seer.cancer.gov</a:t>
            </a:r>
            <a:r>
              <a:rPr lang="en-US" altLang="en-US" sz="1200" i="1" dirty="0">
                <a:solidFill>
                  <a:srgbClr val="A5A5A5"/>
                </a:solidFill>
                <a:latin typeface="Helvetica Light" charset="0"/>
              </a:rPr>
              <a:t>/</a:t>
            </a:r>
            <a:r>
              <a:rPr lang="en-US" altLang="en-US" sz="1200" i="1" dirty="0" err="1">
                <a:solidFill>
                  <a:srgbClr val="A5A5A5"/>
                </a:solidFill>
                <a:latin typeface="Helvetica Light" charset="0"/>
              </a:rPr>
              <a:t>statfacts</a:t>
            </a:r>
            <a:endParaRPr lang="en-US" altLang="en-US" sz="1200" i="1" dirty="0">
              <a:solidFill>
                <a:srgbClr val="A5A5A5"/>
              </a:solidFill>
              <a:latin typeface="Helvetica Light" charset="0"/>
            </a:endParaRPr>
          </a:p>
        </p:txBody>
      </p:sp>
      <p:pic>
        <p:nvPicPr>
          <p:cNvPr id="35844" name="Shape 741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8021638" cy="471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Shape 731"/>
          <p:cNvSpPr txBox="1">
            <a:spLocks noChangeArrowheads="1"/>
          </p:cNvSpPr>
          <p:nvPr/>
        </p:nvSpPr>
        <p:spPr bwMode="auto">
          <a:xfrm>
            <a:off x="152400" y="279400"/>
            <a:ext cx="8839200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FFFFFF"/>
              </a:buClr>
              <a:buSzPct val="25000"/>
            </a:pPr>
            <a:r>
              <a:rPr lang="en-US" altLang="en-US" sz="2600" b="1" dirty="0">
                <a:solidFill>
                  <a:schemeClr val="tx1"/>
                </a:solidFill>
                <a:latin typeface="Helvetica Light" charset="0"/>
              </a:rPr>
              <a:t>Current Progress in Cancer Diagnosis and Treatment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Shape 761" descr="06_01Figure-L.jpg"/>
          <p:cNvPicPr preferRelativeResize="0"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35100"/>
            <a:ext cx="9144000" cy="377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Shape 747"/>
          <p:cNvSpPr txBox="1">
            <a:spLocks noChangeArrowheads="1"/>
          </p:cNvSpPr>
          <p:nvPr/>
        </p:nvSpPr>
        <p:spPr bwMode="auto">
          <a:xfrm>
            <a:off x="252413" y="203200"/>
            <a:ext cx="865346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</a:pPr>
            <a:r>
              <a:rPr lang="en-US" altLang="en-US" sz="4000" b="1" dirty="0">
                <a:solidFill>
                  <a:schemeClr val="tx1"/>
                </a:solidFill>
                <a:latin typeface="Helvetica Light" charset="0"/>
              </a:rPr>
              <a:t>How do tumors develop?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857091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7869292" y="6488668"/>
            <a:ext cx="12747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sz="1800" i="1" dirty="0" err="1">
                <a:latin typeface="Helvetica Light" charset="0"/>
              </a:rPr>
              <a:t>BUMC.org</a:t>
            </a:r>
            <a:endParaRPr lang="en-US" altLang="x-none" sz="1800" i="1" dirty="0">
              <a:latin typeface="Helvetica Light" charset="0"/>
            </a:endParaRPr>
          </a:p>
        </p:txBody>
      </p:sp>
      <p:sp>
        <p:nvSpPr>
          <p:cNvPr id="39941" name="Shape 747"/>
          <p:cNvSpPr txBox="1">
            <a:spLocks noChangeArrowheads="1"/>
          </p:cNvSpPr>
          <p:nvPr/>
        </p:nvSpPr>
        <p:spPr bwMode="auto">
          <a:xfrm>
            <a:off x="252413" y="203200"/>
            <a:ext cx="8653462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383" tIns="45679" rIns="91383" bIns="45679"/>
          <a:lstStyle>
            <a:lvl1pPr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algn="ctr" eaLnBrk="1" hangingPunct="1">
              <a:buClr>
                <a:srgbClr val="000000"/>
              </a:buClr>
              <a:buSzPct val="25000"/>
            </a:pPr>
            <a:r>
              <a:rPr lang="en-US" altLang="en-US" sz="4000" b="1" dirty="0">
                <a:solidFill>
                  <a:schemeClr val="tx1"/>
                </a:solidFill>
                <a:latin typeface="Helvetica Light" charset="0"/>
              </a:rPr>
              <a:t>Breast Cancer Development</a:t>
            </a:r>
          </a:p>
        </p:txBody>
      </p:sp>
      <p:sp>
        <p:nvSpPr>
          <p:cNvPr id="39942" name="TextBox 7"/>
          <p:cNvSpPr txBox="1">
            <a:spLocks noChangeArrowheads="1"/>
          </p:cNvSpPr>
          <p:nvPr/>
        </p:nvSpPr>
        <p:spPr bwMode="auto">
          <a:xfrm>
            <a:off x="6807200" y="4770438"/>
            <a:ext cx="2032000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sz="1800" b="1" dirty="0">
                <a:latin typeface="Helvetica Light" charset="0"/>
              </a:rPr>
              <a:t>5 year survival:</a:t>
            </a:r>
          </a:p>
          <a:p>
            <a:pPr eaLnBrk="1" hangingPunct="1"/>
            <a:r>
              <a:rPr lang="en-US" altLang="x-none" sz="1800" dirty="0">
                <a:latin typeface="Helvetica Light" charset="0"/>
              </a:rPr>
              <a:t>Stage 1: 95-100%</a:t>
            </a:r>
          </a:p>
          <a:p>
            <a:pPr eaLnBrk="1" hangingPunct="1"/>
            <a:r>
              <a:rPr lang="en-US" altLang="x-none" sz="1800" dirty="0">
                <a:latin typeface="Helvetica Light" charset="0"/>
              </a:rPr>
              <a:t>Stage 2: 86%</a:t>
            </a:r>
          </a:p>
          <a:p>
            <a:pPr eaLnBrk="1" hangingPunct="1"/>
            <a:r>
              <a:rPr lang="en-US" altLang="x-none" sz="1800" dirty="0">
                <a:latin typeface="Helvetica Light" charset="0"/>
              </a:rPr>
              <a:t>Stage 3: 57%</a:t>
            </a:r>
          </a:p>
          <a:p>
            <a:pPr eaLnBrk="1" hangingPunct="1"/>
            <a:r>
              <a:rPr lang="en-US" altLang="x-none" sz="1800" dirty="0">
                <a:latin typeface="Helvetica Light" charset="0"/>
              </a:rPr>
              <a:t>Stage 4: 20%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D8CB-8C10-8B4C-9571-6E4F8DFCD15F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5" name="Picture 2" descr="The lung cancer microenvironme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71600"/>
            <a:ext cx="8077200" cy="415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5867400"/>
            <a:ext cx="4196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Cancer 14, 535–546 (2014)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Tumor 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1399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Hallmarks of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FD8CB-8C10-8B4C-9571-6E4F8DFCD15F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47199"/>
            <a:ext cx="6786563" cy="49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31644" y="6477000"/>
            <a:ext cx="5459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Hanahan</a:t>
            </a:r>
            <a:r>
              <a:rPr lang="en-US" sz="1200" dirty="0" smtClean="0"/>
              <a:t> and </a:t>
            </a:r>
            <a:r>
              <a:rPr lang="en-US" sz="1200" dirty="0" err="1" smtClean="0"/>
              <a:t>Weinburg</a:t>
            </a:r>
            <a:r>
              <a:rPr lang="en-US" sz="1200" dirty="0" smtClean="0"/>
              <a:t>, Cell, </a:t>
            </a:r>
            <a:r>
              <a:rPr lang="en-US" sz="1200" b="1" dirty="0">
                <a:hlinkClick r:id="rId3"/>
              </a:rPr>
              <a:t>Volume 144, Issue 5</a:t>
            </a:r>
            <a:r>
              <a:rPr lang="en-US" sz="1200" b="1" dirty="0"/>
              <a:t>, p646–674, 4 March 2011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3791574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4F81BD"/>
      </a:accent1>
      <a:accent2>
        <a:srgbClr val="333399"/>
      </a:accent2>
      <a:accent3>
        <a:srgbClr val="FFFFFF"/>
      </a:accent3>
      <a:accent4>
        <a:srgbClr val="000000"/>
      </a:accent4>
      <a:accent5>
        <a:srgbClr val="B2C1DB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Calibri"/>
        <a:ea typeface="ヒラギノ角ゴ ProN W3"/>
        <a:cs typeface="ヒラギノ角ゴ ProN W3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4F81BD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N W3" charset="0"/>
            <a:cs typeface="ヒラギノ角ゴ ProN W3" charset="0"/>
            <a:sym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6146</TotalTime>
  <Pages>0</Pages>
  <Words>1040</Words>
  <Characters>0</Characters>
  <Application>Microsoft Office PowerPoint</Application>
  <PresentationFormat>On-screen Show (4:3)</PresentationFormat>
  <Lines>0</Lines>
  <Paragraphs>176</Paragraphs>
  <Slides>43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Office Theme</vt:lpstr>
      <vt:lpstr>1_Office Theme</vt:lpstr>
      <vt:lpstr>2_Office Theme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Tumor Composition</vt:lpstr>
      <vt:lpstr>Hallmarks of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Molecular Cancer Subtypes—Breast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Biomarkers needed for a range of purposes</vt:lpstr>
      <vt:lpstr>PowerPoint Presentation</vt:lpstr>
      <vt:lpstr>PowerPoint Presentation</vt:lpstr>
      <vt:lpstr>Do DNA-based tests provide actionable results?</vt:lpstr>
      <vt:lpstr>Oncotype DX: RNA based test</vt:lpstr>
      <vt:lpstr>PowerPoint Presentation</vt:lpstr>
      <vt:lpstr>Recurrence Score Predicts Recurrence</vt:lpstr>
      <vt:lpstr>Biomarkers identify subpopulations that will respond to therapy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Longitudinal evolution of a breast cancer patient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Bryan Welm</dc:creator>
  <cp:lastModifiedBy>Bild , Andrea</cp:lastModifiedBy>
  <cp:revision>275</cp:revision>
  <cp:lastPrinted>2013-03-25T16:16:06Z</cp:lastPrinted>
  <dcterms:modified xsi:type="dcterms:W3CDTF">2018-06-07T04:35:40Z</dcterms:modified>
</cp:coreProperties>
</file>